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comments/modernComment_233_BF9438A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7" r:id="rId2"/>
    <p:sldId id="559" r:id="rId3"/>
    <p:sldId id="562" r:id="rId4"/>
    <p:sldId id="300" r:id="rId5"/>
    <p:sldId id="563" r:id="rId6"/>
    <p:sldId id="260" r:id="rId7"/>
    <p:sldId id="301" r:id="rId8"/>
    <p:sldId id="262" r:id="rId9"/>
    <p:sldId id="294" r:id="rId10"/>
    <p:sldId id="264" r:id="rId11"/>
    <p:sldId id="265" r:id="rId12"/>
    <p:sldId id="283" r:id="rId13"/>
    <p:sldId id="576" r:id="rId14"/>
    <p:sldId id="266" r:id="rId15"/>
    <p:sldId id="268" r:id="rId16"/>
    <p:sldId id="570" r:id="rId17"/>
    <p:sldId id="278" r:id="rId18"/>
    <p:sldId id="1188" r:id="rId19"/>
    <p:sldId id="1191" r:id="rId20"/>
    <p:sldId id="556" r:id="rId21"/>
    <p:sldId id="557" r:id="rId22"/>
    <p:sldId id="296" r:id="rId23"/>
    <p:sldId id="272" r:id="rId24"/>
    <p:sldId id="270" r:id="rId25"/>
    <p:sldId id="558" r:id="rId26"/>
    <p:sldId id="271" r:id="rId27"/>
    <p:sldId id="565" r:id="rId28"/>
    <p:sldId id="289" r:id="rId29"/>
    <p:sldId id="1185" r:id="rId30"/>
    <p:sldId id="310" r:id="rId31"/>
    <p:sldId id="566" r:id="rId32"/>
    <p:sldId id="567" r:id="rId33"/>
    <p:sldId id="568" r:id="rId34"/>
    <p:sldId id="569" r:id="rId35"/>
    <p:sldId id="297" r:id="rId36"/>
    <p:sldId id="290" r:id="rId37"/>
    <p:sldId id="292" r:id="rId38"/>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86418E-FA6A-6A14-CA0D-D50A28BAB05B}" name="Morales, Abdon" initials="" userId="S::abdonmorales@my.utexas.edu::b8e72fca-89fa-40b2-95f0-bdb26e6d8c1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B4B1C5-66DF-FE47-BB28-9710E0E65B6D}" v="14" dt="2024-01-25T18:03:50.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5425" autoAdjust="0"/>
  </p:normalViewPr>
  <p:slideViewPr>
    <p:cSldViewPr>
      <p:cViewPr>
        <p:scale>
          <a:sx n="105" d="100"/>
          <a:sy n="105" d="100"/>
        </p:scale>
        <p:origin x="208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DFB4B1C5-66DF-FE47-BB28-9710E0E65B6D}"/>
    <pc:docChg chg="modSld">
      <pc:chgData name="Morales, Abdon" userId="b8e72fca-89fa-40b2-95f0-bdb26e6d8c1d" providerId="ADAL" clId="{DFB4B1C5-66DF-FE47-BB28-9710E0E65B6D}" dt="2024-01-26T04:41:51.196" v="14"/>
      <pc:docMkLst>
        <pc:docMk/>
      </pc:docMkLst>
      <pc:sldChg chg="modSp">
        <pc:chgData name="Morales, Abdon" userId="b8e72fca-89fa-40b2-95f0-bdb26e6d8c1d" providerId="ADAL" clId="{DFB4B1C5-66DF-FE47-BB28-9710E0E65B6D}" dt="2024-01-25T18:03:50.565" v="13" actId="20577"/>
        <pc:sldMkLst>
          <pc:docMk/>
          <pc:sldMk cId="252638849" sldId="562"/>
        </pc:sldMkLst>
        <pc:spChg chg="mod">
          <ac:chgData name="Morales, Abdon" userId="b8e72fca-89fa-40b2-95f0-bdb26e6d8c1d" providerId="ADAL" clId="{DFB4B1C5-66DF-FE47-BB28-9710E0E65B6D}" dt="2024-01-25T18:03:50.565" v="13" actId="20577"/>
          <ac:spMkLst>
            <pc:docMk/>
            <pc:sldMk cId="252638849" sldId="562"/>
            <ac:spMk id="3" creationId="{EE64FCE5-03FF-4548-B6C3-06A6D132713C}"/>
          </ac:spMkLst>
        </pc:spChg>
      </pc:sldChg>
      <pc:sldChg chg="addCm">
        <pc:chgData name="Morales, Abdon" userId="b8e72fca-89fa-40b2-95f0-bdb26e6d8c1d" providerId="ADAL" clId="{DFB4B1C5-66DF-FE47-BB28-9710E0E65B6D}" dt="2024-01-26T04:41:51.196" v="14"/>
        <pc:sldMkLst>
          <pc:docMk/>
          <pc:sldMk cId="3214162081" sldId="563"/>
        </pc:sldMkLst>
        <pc:extLst>
          <p:ext xmlns:p="http://schemas.openxmlformats.org/presentationml/2006/main" uri="{D6D511B9-2390-475A-947B-AFAB55BFBCF1}">
            <pc226:cmChg xmlns:pc226="http://schemas.microsoft.com/office/powerpoint/2022/06/main/command" chg="add">
              <pc226:chgData name="Morales, Abdon" userId="b8e72fca-89fa-40b2-95f0-bdb26e6d8c1d" providerId="ADAL" clId="{DFB4B1C5-66DF-FE47-BB28-9710E0E65B6D}" dt="2024-01-26T04:41:51.196" v="14"/>
              <pc2:cmMkLst xmlns:pc2="http://schemas.microsoft.com/office/powerpoint/2019/9/main/command">
                <pc:docMk/>
                <pc:sldMk cId="3214162081" sldId="563"/>
                <pc2:cmMk id="{16E9F364-88CE-6642-BE08-D2266B9CF145}"/>
              </pc2:cmMkLst>
            </pc226:cmChg>
          </p:ext>
        </pc:extLst>
      </pc:sldChg>
    </pc:docChg>
  </pc:docChgLst>
</pc:chgInfo>
</file>

<file path=ppt/comments/modernComment_233_BF9438A1.xml><?xml version="1.0" encoding="utf-8"?>
<p188:cmLst xmlns:a="http://schemas.openxmlformats.org/drawingml/2006/main" xmlns:r="http://schemas.openxmlformats.org/officeDocument/2006/relationships" xmlns:p188="http://schemas.microsoft.com/office/powerpoint/2018/8/main">
  <p188:cm id="{16E9F364-88CE-6642-BE08-D2266B9CF145}" authorId="{AD86418E-FA6A-6A14-CA0D-D50A28BAB05B}" created="2024-01-26T04:41:51.174">
    <pc:sldMkLst xmlns:pc="http://schemas.microsoft.com/office/powerpoint/2013/main/command">
      <pc:docMk/>
      <pc:sldMk cId="3214162081" sldId="563"/>
    </pc:sldMkLst>
    <p188:txBody>
      <a:bodyPr/>
      <a:lstStyle/>
      <a:p>
        <a:r>
          <a:rPr lang="en-US"/>
          <a:t>We stopped here on Thu January 25, 2024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1440" tIns="45720" rIns="91440" bIns="45720" rtlCol="0"/>
          <a:lstStyle>
            <a:lvl1pPr algn="l">
              <a:defRPr sz="1200">
                <a:latin typeface="Calibri" pitchFamily="34" charset="0"/>
                <a:cs typeface="Arial" charset="0"/>
              </a:defRPr>
            </a:lvl1pPr>
          </a:lstStyle>
          <a:p>
            <a:pPr>
              <a:defRPr/>
            </a:pPr>
            <a:endParaRPr lang="en-US"/>
          </a:p>
        </p:txBody>
      </p:sp>
      <p:sp>
        <p:nvSpPr>
          <p:cNvPr id="3" name="Date Placeholder 2"/>
          <p:cNvSpPr>
            <a:spLocks noGrp="1"/>
          </p:cNvSpPr>
          <p:nvPr>
            <p:ph type="dt" sz="quarter" idx="1"/>
          </p:nvPr>
        </p:nvSpPr>
        <p:spPr>
          <a:xfrm>
            <a:off x="3815374" y="0"/>
            <a:ext cx="2918831" cy="493653"/>
          </a:xfrm>
          <a:prstGeom prst="rect">
            <a:avLst/>
          </a:prstGeom>
        </p:spPr>
        <p:txBody>
          <a:bodyPr vert="horz" lIns="91440" tIns="45720" rIns="91440" bIns="45720" rtlCol="0"/>
          <a:lstStyle>
            <a:lvl1pPr algn="r">
              <a:defRPr sz="1200">
                <a:latin typeface="Calibri" pitchFamily="34" charset="0"/>
                <a:cs typeface="Arial" charset="0"/>
              </a:defRPr>
            </a:lvl1pPr>
          </a:lstStyle>
          <a:p>
            <a:pPr>
              <a:defRPr/>
            </a:pPr>
            <a:fld id="{2A63DB6F-F78B-485C-BB5B-255B255D6382}" type="datetimeFigureOut">
              <a:rPr lang="en-US"/>
              <a:pPr>
                <a:defRPr/>
              </a:pPr>
              <a:t>2/1/24</a:t>
            </a:fld>
            <a:endParaRPr lang="en-US"/>
          </a:p>
        </p:txBody>
      </p:sp>
      <p:sp>
        <p:nvSpPr>
          <p:cNvPr id="4" name="Footer Placeholder 3"/>
          <p:cNvSpPr>
            <a:spLocks noGrp="1"/>
          </p:cNvSpPr>
          <p:nvPr>
            <p:ph type="ftr" sz="quarter" idx="2"/>
          </p:nvPr>
        </p:nvSpPr>
        <p:spPr>
          <a:xfrm>
            <a:off x="0" y="9370976"/>
            <a:ext cx="2918831" cy="493653"/>
          </a:xfrm>
          <a:prstGeom prst="rect">
            <a:avLst/>
          </a:prstGeom>
        </p:spPr>
        <p:txBody>
          <a:bodyPr vert="horz" lIns="91440" tIns="45720" rIns="91440" bIns="45720" rtlCol="0" anchor="b"/>
          <a:lstStyle>
            <a:lvl1pPr algn="l">
              <a:defRPr sz="1200">
                <a:latin typeface="Calibri" pitchFamily="34" charset="0"/>
                <a:cs typeface="Arial" charset="0"/>
              </a:defRPr>
            </a:lvl1pPr>
          </a:lstStyle>
          <a:p>
            <a:pPr>
              <a:defRPr/>
            </a:pPr>
            <a:endParaRPr lang="en-US"/>
          </a:p>
        </p:txBody>
      </p:sp>
      <p:sp>
        <p:nvSpPr>
          <p:cNvPr id="5" name="Slide Number Placeholder 4"/>
          <p:cNvSpPr>
            <a:spLocks noGrp="1"/>
          </p:cNvSpPr>
          <p:nvPr>
            <p:ph type="sldNum" sz="quarter" idx="3"/>
          </p:nvPr>
        </p:nvSpPr>
        <p:spPr>
          <a:xfrm>
            <a:off x="3815374" y="9370976"/>
            <a:ext cx="2918831" cy="493653"/>
          </a:xfrm>
          <a:prstGeom prst="rect">
            <a:avLst/>
          </a:prstGeom>
        </p:spPr>
        <p:txBody>
          <a:bodyPr vert="horz" lIns="91440" tIns="45720" rIns="91440" bIns="45720" rtlCol="0" anchor="b"/>
          <a:lstStyle>
            <a:lvl1pPr algn="r">
              <a:defRPr sz="1200">
                <a:latin typeface="Calibri" pitchFamily="34" charset="0"/>
                <a:cs typeface="Arial" charset="0"/>
              </a:defRPr>
            </a:lvl1pPr>
          </a:lstStyle>
          <a:p>
            <a:pPr>
              <a:defRPr/>
            </a:pPr>
            <a:fld id="{54DBCCBE-B405-470F-91E8-47E5DCB8542E}" type="slidenum">
              <a:rPr lang="en-US"/>
              <a:pPr>
                <a:defRPr/>
              </a:pPr>
              <a:t>‹#›</a:t>
            </a:fld>
            <a:endParaRPr lang="en-US"/>
          </a:p>
        </p:txBody>
      </p:sp>
    </p:spTree>
    <p:extLst>
      <p:ext uri="{BB962C8B-B14F-4D97-AF65-F5344CB8AC3E}">
        <p14:creationId xmlns:p14="http://schemas.microsoft.com/office/powerpoint/2010/main" val="317970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65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15374" y="0"/>
            <a:ext cx="2918831" cy="49365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A28700D-85EA-458F-BF5A-188B0A4A1629}" type="datetimeFigureOut">
              <a:rPr lang="en-US"/>
              <a:pPr>
                <a:defRPr/>
              </a:pPr>
              <a:t>2/1/24</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3577" y="4687175"/>
            <a:ext cx="5388610" cy="4439504"/>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370976"/>
            <a:ext cx="2918831" cy="493653"/>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15374" y="9370976"/>
            <a:ext cx="2918831" cy="493653"/>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3C27B25-3E0B-4BF2-AE7C-82B95D1F25A1}" type="slidenum">
              <a:rPr lang="en-US"/>
              <a:pPr>
                <a:defRPr/>
              </a:pPr>
              <a:t>‹#›</a:t>
            </a:fld>
            <a:endParaRPr lang="en-US"/>
          </a:p>
        </p:txBody>
      </p:sp>
    </p:spTree>
    <p:extLst>
      <p:ext uri="{BB962C8B-B14F-4D97-AF65-F5344CB8AC3E}">
        <p14:creationId xmlns:p14="http://schemas.microsoft.com/office/powerpoint/2010/main" val="3929680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E6BC9937-727F-425F-A85E-DD92CA5A7D6F}" type="slidenum">
              <a:rPr lang="en-US" smtClean="0"/>
              <a:pPr>
                <a:defRPr/>
              </a:pPr>
              <a:t>1</a:t>
            </a:fld>
            <a:endParaRPr lang="en-US"/>
          </a:p>
        </p:txBody>
      </p:sp>
    </p:spTree>
    <p:extLst>
      <p:ext uri="{BB962C8B-B14F-4D97-AF65-F5344CB8AC3E}">
        <p14:creationId xmlns:p14="http://schemas.microsoft.com/office/powerpoint/2010/main" val="25362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15</a:t>
            </a:fld>
            <a:endParaRPr lang="en-US"/>
          </a:p>
        </p:txBody>
      </p:sp>
    </p:spTree>
    <p:extLst>
      <p:ext uri="{BB962C8B-B14F-4D97-AF65-F5344CB8AC3E}">
        <p14:creationId xmlns:p14="http://schemas.microsoft.com/office/powerpoint/2010/main" val="325902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16</a:t>
            </a:fld>
            <a:endParaRPr lang="en-US"/>
          </a:p>
        </p:txBody>
      </p:sp>
    </p:spTree>
    <p:extLst>
      <p:ext uri="{BB962C8B-B14F-4D97-AF65-F5344CB8AC3E}">
        <p14:creationId xmlns:p14="http://schemas.microsoft.com/office/powerpoint/2010/main" val="71044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8A043CE3-092F-4E29-9F53-F210AA584F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7B375DA9-6994-4C3D-845E-1457564B16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6868" name="Slide Number Placeholder 3">
            <a:extLst>
              <a:ext uri="{FF2B5EF4-FFF2-40B4-BE49-F238E27FC236}">
                <a16:creationId xmlns:a16="http://schemas.microsoft.com/office/drawing/2014/main" id="{292285B9-07B3-45DA-9C5A-9A654ABF9B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C34C263-C51E-4A15-A03C-F904689072C1}" type="slidenum">
              <a:rPr lang="en-US" altLang="en-US" smtClean="0"/>
              <a:pPr>
                <a:spcBef>
                  <a:spcPct val="0"/>
                </a:spcBef>
              </a:pPr>
              <a:t>17</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19</a:t>
            </a:fld>
            <a:endParaRPr lang="en-US"/>
          </a:p>
        </p:txBody>
      </p:sp>
    </p:spTree>
    <p:extLst>
      <p:ext uri="{BB962C8B-B14F-4D97-AF65-F5344CB8AC3E}">
        <p14:creationId xmlns:p14="http://schemas.microsoft.com/office/powerpoint/2010/main" val="4096092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21</a:t>
            </a:fld>
            <a:endParaRPr lang="en-US"/>
          </a:p>
        </p:txBody>
      </p:sp>
    </p:spTree>
    <p:extLst>
      <p:ext uri="{BB962C8B-B14F-4D97-AF65-F5344CB8AC3E}">
        <p14:creationId xmlns:p14="http://schemas.microsoft.com/office/powerpoint/2010/main" val="162909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12D6330-C7FE-4E8A-B3EA-0422B093D2C0}" type="slidenum">
              <a:rPr lang="en-US" altLang="en-US" sz="1200"/>
              <a:pPr eaLnBrk="1" hangingPunct="1"/>
              <a:t>26</a:t>
            </a:fld>
            <a:endParaRPr lang="en-US" altLang="en-US" sz="1200"/>
          </a:p>
        </p:txBody>
      </p:sp>
    </p:spTree>
    <p:extLst>
      <p:ext uri="{BB962C8B-B14F-4D97-AF65-F5344CB8AC3E}">
        <p14:creationId xmlns:p14="http://schemas.microsoft.com/office/powerpoint/2010/main" val="286067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28</a:t>
            </a:fld>
            <a:endParaRPr lang="en-US"/>
          </a:p>
        </p:txBody>
      </p:sp>
    </p:spTree>
    <p:extLst>
      <p:ext uri="{BB962C8B-B14F-4D97-AF65-F5344CB8AC3E}">
        <p14:creationId xmlns:p14="http://schemas.microsoft.com/office/powerpoint/2010/main" val="319855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29</a:t>
            </a:fld>
            <a:endParaRPr lang="en-US"/>
          </a:p>
        </p:txBody>
      </p:sp>
    </p:spTree>
    <p:extLst>
      <p:ext uri="{BB962C8B-B14F-4D97-AF65-F5344CB8AC3E}">
        <p14:creationId xmlns:p14="http://schemas.microsoft.com/office/powerpoint/2010/main" val="2394789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30</a:t>
            </a:fld>
            <a:endParaRPr lang="en-US"/>
          </a:p>
        </p:txBody>
      </p:sp>
    </p:spTree>
    <p:extLst>
      <p:ext uri="{BB962C8B-B14F-4D97-AF65-F5344CB8AC3E}">
        <p14:creationId xmlns:p14="http://schemas.microsoft.com/office/powerpoint/2010/main" val="420146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833BAF0-B5A7-43BB-AB05-659F4A098333}" type="slidenum">
              <a:rPr lang="en-US" altLang="en-US" sz="1200"/>
              <a:pPr eaLnBrk="1" hangingPunct="1"/>
              <a:t>31</a:t>
            </a:fld>
            <a:endParaRPr lang="en-US" altLang="en-US" sz="1200"/>
          </a:p>
        </p:txBody>
      </p:sp>
    </p:spTree>
    <p:extLst>
      <p:ext uri="{BB962C8B-B14F-4D97-AF65-F5344CB8AC3E}">
        <p14:creationId xmlns:p14="http://schemas.microsoft.com/office/powerpoint/2010/main" val="154810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a:t>
            </a:fld>
            <a:endParaRPr lang="en-US"/>
          </a:p>
        </p:txBody>
      </p:sp>
    </p:spTree>
    <p:extLst>
      <p:ext uri="{BB962C8B-B14F-4D97-AF65-F5344CB8AC3E}">
        <p14:creationId xmlns:p14="http://schemas.microsoft.com/office/powerpoint/2010/main" val="111073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32</a:t>
            </a:fld>
            <a:endParaRPr lang="en-US"/>
          </a:p>
        </p:txBody>
      </p:sp>
    </p:spTree>
    <p:extLst>
      <p:ext uri="{BB962C8B-B14F-4D97-AF65-F5344CB8AC3E}">
        <p14:creationId xmlns:p14="http://schemas.microsoft.com/office/powerpoint/2010/main" val="2681323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33</a:t>
            </a:fld>
            <a:endParaRPr lang="en-US"/>
          </a:p>
        </p:txBody>
      </p:sp>
    </p:spTree>
    <p:extLst>
      <p:ext uri="{BB962C8B-B14F-4D97-AF65-F5344CB8AC3E}">
        <p14:creationId xmlns:p14="http://schemas.microsoft.com/office/powerpoint/2010/main" val="2213881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34</a:t>
            </a:fld>
            <a:endParaRPr lang="en-US"/>
          </a:p>
        </p:txBody>
      </p:sp>
    </p:spTree>
    <p:extLst>
      <p:ext uri="{BB962C8B-B14F-4D97-AF65-F5344CB8AC3E}">
        <p14:creationId xmlns:p14="http://schemas.microsoft.com/office/powerpoint/2010/main" val="304679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833BAF0-B5A7-43BB-AB05-659F4A098333}" type="slidenum">
              <a:rPr lang="en-US" altLang="en-US" sz="1200"/>
              <a:pPr eaLnBrk="1" hangingPunct="1"/>
              <a:t>35</a:t>
            </a:fld>
            <a:endParaRPr lang="en-US" altLang="en-US" sz="1200"/>
          </a:p>
        </p:txBody>
      </p:sp>
    </p:spTree>
    <p:extLst>
      <p:ext uri="{BB962C8B-B14F-4D97-AF65-F5344CB8AC3E}">
        <p14:creationId xmlns:p14="http://schemas.microsoft.com/office/powerpoint/2010/main" val="154810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5</a:t>
            </a:fld>
            <a:endParaRPr lang="en-US"/>
          </a:p>
        </p:txBody>
      </p:sp>
    </p:spTree>
    <p:extLst>
      <p:ext uri="{BB962C8B-B14F-4D97-AF65-F5344CB8AC3E}">
        <p14:creationId xmlns:p14="http://schemas.microsoft.com/office/powerpoint/2010/main" val="67812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B0FF40B4-4815-4E0D-B199-A02CBA6EC4AF}" type="slidenum">
              <a:rPr lang="en-US" altLang="en-US" sz="1200"/>
              <a:pPr eaLnBrk="1" hangingPunct="1"/>
              <a:t>6</a:t>
            </a:fld>
            <a:endParaRPr lang="en-US" altLang="en-US" sz="1200"/>
          </a:p>
        </p:txBody>
      </p:sp>
    </p:spTree>
    <p:extLst>
      <p:ext uri="{BB962C8B-B14F-4D97-AF65-F5344CB8AC3E}">
        <p14:creationId xmlns:p14="http://schemas.microsoft.com/office/powerpoint/2010/main" val="196183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73C27B25-3E0B-4BF2-AE7C-82B95D1F25A1}" type="slidenum">
              <a:rPr lang="en-US" smtClean="0"/>
              <a:pPr>
                <a:defRPr/>
              </a:pPr>
              <a:t>7</a:t>
            </a:fld>
            <a:endParaRPr lang="en-US"/>
          </a:p>
        </p:txBody>
      </p:sp>
    </p:spTree>
    <p:extLst>
      <p:ext uri="{BB962C8B-B14F-4D97-AF65-F5344CB8AC3E}">
        <p14:creationId xmlns:p14="http://schemas.microsoft.com/office/powerpoint/2010/main" val="339896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8</a:t>
            </a:fld>
            <a:endParaRPr lang="en-US"/>
          </a:p>
        </p:txBody>
      </p:sp>
    </p:spTree>
    <p:extLst>
      <p:ext uri="{BB962C8B-B14F-4D97-AF65-F5344CB8AC3E}">
        <p14:creationId xmlns:p14="http://schemas.microsoft.com/office/powerpoint/2010/main" val="366986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713339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2838" y="1212850"/>
            <a:ext cx="4364037" cy="327501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1CC0E40-2CCA-40EF-A732-8CA237C70DBA}" type="slidenum">
              <a:rPr lang="en-US" smtClean="0"/>
              <a:t>13</a:t>
            </a:fld>
            <a:endParaRPr lang="en-US"/>
          </a:p>
        </p:txBody>
      </p:sp>
    </p:spTree>
    <p:extLst>
      <p:ext uri="{BB962C8B-B14F-4D97-AF65-F5344CB8AC3E}">
        <p14:creationId xmlns:p14="http://schemas.microsoft.com/office/powerpoint/2010/main" val="135951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C27B25-3E0B-4BF2-AE7C-82B95D1F25A1}" type="slidenum">
              <a:rPr lang="en-US" smtClean="0"/>
              <a:pPr>
                <a:defRPr/>
              </a:pPr>
              <a:t>14</a:t>
            </a:fld>
            <a:endParaRPr lang="en-US"/>
          </a:p>
        </p:txBody>
      </p:sp>
    </p:spTree>
    <p:extLst>
      <p:ext uri="{BB962C8B-B14F-4D97-AF65-F5344CB8AC3E}">
        <p14:creationId xmlns:p14="http://schemas.microsoft.com/office/powerpoint/2010/main" val="887072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6A71A25-9374-4A3D-B5D9-2606E27F3A15}"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931CB-B099-40D9-86B5-AF8F4A8BEBAD}" type="slidenum">
              <a:rPr lang="en-US"/>
              <a:pPr>
                <a:defRPr/>
              </a:pPr>
              <a:t>‹#›</a:t>
            </a:fld>
            <a:endParaRPr lang="en-US"/>
          </a:p>
        </p:txBody>
      </p:sp>
    </p:spTree>
    <p:extLst>
      <p:ext uri="{BB962C8B-B14F-4D97-AF65-F5344CB8AC3E}">
        <p14:creationId xmlns:p14="http://schemas.microsoft.com/office/powerpoint/2010/main" val="873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648857C-F8D0-4152-9731-92E94F73E941}"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1095D3-69D9-4246-A12C-4ED881091E44}" type="slidenum">
              <a:rPr lang="en-US"/>
              <a:pPr>
                <a:defRPr/>
              </a:pPr>
              <a:t>‹#›</a:t>
            </a:fld>
            <a:endParaRPr lang="en-US"/>
          </a:p>
        </p:txBody>
      </p:sp>
    </p:spTree>
    <p:extLst>
      <p:ext uri="{BB962C8B-B14F-4D97-AF65-F5344CB8AC3E}">
        <p14:creationId xmlns:p14="http://schemas.microsoft.com/office/powerpoint/2010/main" val="315799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2AD2126-DF0E-40B9-9050-7A9B0FE40C80}"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A4758C-F7EA-4E74-B2D4-D9810226F08E}" type="slidenum">
              <a:rPr lang="en-US"/>
              <a:pPr>
                <a:defRPr/>
              </a:pPr>
              <a:t>‹#›</a:t>
            </a:fld>
            <a:endParaRPr lang="en-US"/>
          </a:p>
        </p:txBody>
      </p:sp>
    </p:spTree>
    <p:extLst>
      <p:ext uri="{BB962C8B-B14F-4D97-AF65-F5344CB8AC3E}">
        <p14:creationId xmlns:p14="http://schemas.microsoft.com/office/powerpoint/2010/main" val="248028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48DDD20-1ECC-4E2E-B0F1-6DB638E30F56}"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D6A8A7-5109-4035-A6F9-3284B529B11C}" type="slidenum">
              <a:rPr lang="en-US"/>
              <a:pPr>
                <a:defRPr/>
              </a:pPr>
              <a:t>‹#›</a:t>
            </a:fld>
            <a:endParaRPr lang="en-US"/>
          </a:p>
        </p:txBody>
      </p:sp>
    </p:spTree>
    <p:extLst>
      <p:ext uri="{BB962C8B-B14F-4D97-AF65-F5344CB8AC3E}">
        <p14:creationId xmlns:p14="http://schemas.microsoft.com/office/powerpoint/2010/main" val="6334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7289C23-B752-4BA7-9805-A367B18331E3}" type="datetime1">
              <a:rPr lang="en-US" smtClean="0"/>
              <a:t>2/1/24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1BE20D-591F-4CB0-A4D9-A75F6C01CC88}" type="slidenum">
              <a:rPr lang="en-US"/>
              <a:pPr>
                <a:defRPr/>
              </a:pPr>
              <a:t>‹#›</a:t>
            </a:fld>
            <a:endParaRPr lang="en-US"/>
          </a:p>
        </p:txBody>
      </p:sp>
    </p:spTree>
    <p:extLst>
      <p:ext uri="{BB962C8B-B14F-4D97-AF65-F5344CB8AC3E}">
        <p14:creationId xmlns:p14="http://schemas.microsoft.com/office/powerpoint/2010/main" val="236694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651025F-1F91-4D65-8183-AB7735A497D4}"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82F4F1-A40E-4290-8BB9-CEECA1D3CF4C}" type="slidenum">
              <a:rPr lang="en-US"/>
              <a:pPr>
                <a:defRPr/>
              </a:pPr>
              <a:t>‹#›</a:t>
            </a:fld>
            <a:endParaRPr lang="en-US"/>
          </a:p>
        </p:txBody>
      </p:sp>
    </p:spTree>
    <p:extLst>
      <p:ext uri="{BB962C8B-B14F-4D97-AF65-F5344CB8AC3E}">
        <p14:creationId xmlns:p14="http://schemas.microsoft.com/office/powerpoint/2010/main" val="7311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FC02DE1-39A0-46B9-8178-118026F363AA}" type="datetime1">
              <a:rPr lang="en-US" smtClean="0"/>
              <a:t>2/1/24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D7E255-C131-4FE2-992A-9BBEC0407790}" type="slidenum">
              <a:rPr lang="en-US"/>
              <a:pPr>
                <a:defRPr/>
              </a:pPr>
              <a:t>‹#›</a:t>
            </a:fld>
            <a:endParaRPr lang="en-US"/>
          </a:p>
        </p:txBody>
      </p:sp>
    </p:spTree>
    <p:extLst>
      <p:ext uri="{BB962C8B-B14F-4D97-AF65-F5344CB8AC3E}">
        <p14:creationId xmlns:p14="http://schemas.microsoft.com/office/powerpoint/2010/main" val="343548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1B81B0B-9F80-472F-B9CA-ACC2A927B7E9}" type="datetime1">
              <a:rPr lang="en-US" smtClean="0"/>
              <a:t>2/1/24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C3AF5E6-0365-43B1-B04D-098EBF24D87F}" type="slidenum">
              <a:rPr lang="en-US"/>
              <a:pPr>
                <a:defRPr/>
              </a:pPr>
              <a:t>‹#›</a:t>
            </a:fld>
            <a:endParaRPr lang="en-US"/>
          </a:p>
        </p:txBody>
      </p:sp>
    </p:spTree>
    <p:extLst>
      <p:ext uri="{BB962C8B-B14F-4D97-AF65-F5344CB8AC3E}">
        <p14:creationId xmlns:p14="http://schemas.microsoft.com/office/powerpoint/2010/main" val="288219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A535F4E-BD68-4DD9-A02B-2F7B7DD8D5B8}" type="datetime1">
              <a:rPr lang="en-US" smtClean="0"/>
              <a:t>2/1/24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EF4B71-A9BB-4321-A0B3-2CDC81B55AE1}" type="slidenum">
              <a:rPr lang="en-US"/>
              <a:pPr>
                <a:defRPr/>
              </a:pPr>
              <a:t>‹#›</a:t>
            </a:fld>
            <a:endParaRPr lang="en-US"/>
          </a:p>
        </p:txBody>
      </p:sp>
    </p:spTree>
    <p:extLst>
      <p:ext uri="{BB962C8B-B14F-4D97-AF65-F5344CB8AC3E}">
        <p14:creationId xmlns:p14="http://schemas.microsoft.com/office/powerpoint/2010/main" val="331845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FAA1CC9-1821-47CD-8167-035E3522DC4B}"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C12FC5-05C1-47D0-96D3-E4B946693ADF}" type="slidenum">
              <a:rPr lang="en-US"/>
              <a:pPr>
                <a:defRPr/>
              </a:pPr>
              <a:t>‹#›</a:t>
            </a:fld>
            <a:endParaRPr lang="en-US"/>
          </a:p>
        </p:txBody>
      </p:sp>
    </p:spTree>
    <p:extLst>
      <p:ext uri="{BB962C8B-B14F-4D97-AF65-F5344CB8AC3E}">
        <p14:creationId xmlns:p14="http://schemas.microsoft.com/office/powerpoint/2010/main" val="148407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D758707-5C55-499A-8087-7476AD7A0797}" type="datetime1">
              <a:rPr lang="en-US" smtClean="0"/>
              <a:t>2/1/24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D0350D-12D1-48D6-860A-8D983120B73E}" type="slidenum">
              <a:rPr lang="en-US"/>
              <a:pPr>
                <a:defRPr/>
              </a:pPr>
              <a:t>‹#›</a:t>
            </a:fld>
            <a:endParaRPr lang="en-US"/>
          </a:p>
        </p:txBody>
      </p:sp>
    </p:spTree>
    <p:extLst>
      <p:ext uri="{BB962C8B-B14F-4D97-AF65-F5344CB8AC3E}">
        <p14:creationId xmlns:p14="http://schemas.microsoft.com/office/powerpoint/2010/main" val="13641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5E56F6C-06E0-4861-AB9D-E69A3443F009}" type="datetime1">
              <a:rPr lang="en-US" smtClean="0"/>
              <a:t>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8EED374-58EE-429C-BC59-E069A7FDD2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33_BF9438A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685800" y="304801"/>
            <a:ext cx="7772400" cy="990600"/>
          </a:xfrm>
        </p:spPr>
        <p:txBody>
          <a:bodyPr/>
          <a:lstStyle/>
          <a:p>
            <a:pPr eaLnBrk="1" hangingPunct="1"/>
            <a:r>
              <a:rPr lang="en-AU" altLang="en-US" b="1" dirty="0"/>
              <a:t>Chapter 8: Inflation</a:t>
            </a:r>
          </a:p>
        </p:txBody>
      </p:sp>
      <p:sp>
        <p:nvSpPr>
          <p:cNvPr id="2" name="Slide Number Placeholder 1"/>
          <p:cNvSpPr>
            <a:spLocks noGrp="1"/>
          </p:cNvSpPr>
          <p:nvPr>
            <p:ph type="sldNum" sz="quarter" idx="12"/>
          </p:nvPr>
        </p:nvSpPr>
        <p:spPr/>
        <p:txBody>
          <a:bodyPr/>
          <a:lstStyle/>
          <a:p>
            <a:pPr>
              <a:defRPr/>
            </a:pPr>
            <a:fld id="{6C5B357E-8E73-4DF7-88E9-3CD55011F1A5}" type="slidenum">
              <a:rPr lang="en-AU"/>
              <a:pPr>
                <a:defRPr/>
              </a:pPr>
              <a:t>1</a:t>
            </a:fld>
            <a:endParaRPr lang="en-AU"/>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0096" y="1447800"/>
            <a:ext cx="4691472" cy="397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080C2970-2A52-4590-9EA8-DB7C7A416E0A}"/>
              </a:ext>
            </a:extLst>
          </p:cNvPr>
          <p:cNvSpPr txBox="1">
            <a:spLocks/>
          </p:cNvSpPr>
          <p:nvPr/>
        </p:nvSpPr>
        <p:spPr bwMode="auto">
          <a:xfrm>
            <a:off x="1371600" y="5791200"/>
            <a:ext cx="6400800" cy="8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None/>
              <a:defRPr/>
            </a:pPr>
            <a:r>
              <a:rPr lang="en-US" sz="2000" b="1" dirty="0"/>
              <a:t>Wayne Geerling</a:t>
            </a:r>
          </a:p>
          <a:p>
            <a:pPr marL="0" indent="0" algn="ctr" eaLnBrk="1" fontAlgn="auto" hangingPunct="1">
              <a:spcAft>
                <a:spcPts val="0"/>
              </a:spcAft>
              <a:buNone/>
              <a:defRPr/>
            </a:pPr>
            <a:r>
              <a:rPr lang="en-US" sz="2000" b="1" dirty="0"/>
              <a:t>University of Texas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274638"/>
            <a:ext cx="8229600" cy="944562"/>
          </a:xfrm>
        </p:spPr>
        <p:txBody>
          <a:bodyPr/>
          <a:lstStyle/>
          <a:p>
            <a:r>
              <a:rPr lang="en-US" altLang="en-US" sz="4000" b="1" dirty="0"/>
              <a:t>Inflation</a:t>
            </a:r>
          </a:p>
        </p:txBody>
      </p:sp>
      <p:sp>
        <p:nvSpPr>
          <p:cNvPr id="24578" name="Content Placeholder 2"/>
          <p:cNvSpPr>
            <a:spLocks noGrp="1"/>
          </p:cNvSpPr>
          <p:nvPr>
            <p:ph idx="1"/>
          </p:nvPr>
        </p:nvSpPr>
        <p:spPr>
          <a:xfrm>
            <a:off x="457200" y="1524000"/>
            <a:ext cx="8229600" cy="3657600"/>
          </a:xfrm>
        </p:spPr>
        <p:txBody>
          <a:bodyPr/>
          <a:lstStyle/>
          <a:p>
            <a:r>
              <a:rPr lang="en-US" altLang="en-US" dirty="0">
                <a:latin typeface="Times New Roman" panose="02020603050405020304" pitchFamily="18" charset="0"/>
                <a:cs typeface="Times New Roman" panose="02020603050405020304" pitchFamily="18" charset="0"/>
              </a:rPr>
              <a:t>Measure the inflation rate (</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as the percentage change in the price level (P).</a:t>
            </a: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r>
              <a:rPr lang="en-US" altLang="en-US" sz="2800" dirty="0">
                <a:latin typeface="Times New Roman" panose="02020603050405020304" pitchFamily="18" charset="0"/>
                <a:cs typeface="Times New Roman" panose="02020603050405020304" pitchFamily="18" charset="0"/>
              </a:rPr>
              <a:t>In the previous example…</a:t>
            </a:r>
          </a:p>
        </p:txBody>
      </p:sp>
      <p:pic>
        <p:nvPicPr>
          <p:cNvPr id="24579"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2816225"/>
            <a:ext cx="65468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Object 2"/>
              <p:cNvSpPr txBox="1"/>
              <p:nvPr/>
            </p:nvSpPr>
            <p:spPr bwMode="auto">
              <a:xfrm>
                <a:off x="990600" y="5029200"/>
                <a:ext cx="7119938" cy="107950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m:rPr>
                          <m:nor/>
                        </m:rPr>
                        <a:rPr lang="en-AU" sz="2800" b="0" i="0" smtClean="0">
                          <a:solidFill>
                            <a:srgbClr val="000000"/>
                          </a:solidFill>
                          <a:latin typeface="Cambria Math" panose="02040503050406030204" pitchFamily="18" charset="0"/>
                        </a:rPr>
                        <m:t>I</m:t>
                      </m:r>
                      <m:r>
                        <m:rPr>
                          <m:nor/>
                        </m:rPr>
                        <a:rPr lang="en-AU" sz="2800" i="0" smtClean="0">
                          <a:solidFill>
                            <a:srgbClr val="000000"/>
                          </a:solidFill>
                          <a:latin typeface="Cambria Math" panose="02040503050406030204" pitchFamily="18" charset="0"/>
                        </a:rPr>
                        <m:t>nflation</m:t>
                      </m:r>
                      <m:r>
                        <m:rPr>
                          <m:nor/>
                        </m:rPr>
                        <a:rPr lang="en-AU" sz="2800" i="0" smtClean="0">
                          <a:solidFill>
                            <a:srgbClr val="000000"/>
                          </a:solidFill>
                          <a:latin typeface="Cambria Math" panose="02040503050406030204" pitchFamily="18" charset="0"/>
                        </a:rPr>
                        <m:t> </m:t>
                      </m:r>
                      <m:r>
                        <m:rPr>
                          <m:nor/>
                        </m:rPr>
                        <a:rPr lang="en-AU" sz="2800" i="0" smtClean="0">
                          <a:solidFill>
                            <a:srgbClr val="000000"/>
                          </a:solidFill>
                          <a:latin typeface="Cambria Math" panose="02040503050406030204" pitchFamily="18" charset="0"/>
                        </a:rPr>
                        <m:t>rate</m:t>
                      </m:r>
                      <m:r>
                        <a:rPr lang="en-AU" sz="2800" i="0">
                          <a:solidFill>
                            <a:srgbClr val="000000"/>
                          </a:solidFill>
                          <a:latin typeface="Cambria Math" panose="02040503050406030204" pitchFamily="18" charset="0"/>
                        </a:rPr>
                        <m:t> </m:t>
                      </m:r>
                      <m:d>
                        <m:dPr>
                          <m:ctrlPr>
                            <a:rPr lang="en-AU" sz="2800" i="1">
                              <a:solidFill>
                                <a:srgbClr val="000000"/>
                              </a:solidFill>
                              <a:latin typeface="Cambria Math" panose="02040503050406030204" pitchFamily="18" charset="0"/>
                            </a:rPr>
                          </m:ctrlPr>
                        </m:dPr>
                        <m:e>
                          <m:r>
                            <m:rPr>
                              <m:sty m:val="p"/>
                            </m:rPr>
                            <a:rPr lang="en-AU" sz="2800" i="0">
                              <a:solidFill>
                                <a:srgbClr val="000000"/>
                              </a:solidFill>
                              <a:latin typeface="Cambria Math" panose="02040503050406030204" pitchFamily="18" charset="0"/>
                            </a:rPr>
                            <m:t>i</m:t>
                          </m:r>
                        </m:e>
                      </m:d>
                      <m:r>
                        <a:rPr lang="en-AU" sz="2800" i="1">
                          <a:solidFill>
                            <a:srgbClr val="000000"/>
                          </a:solidFill>
                          <a:latin typeface="Cambria Math" panose="02040503050406030204" pitchFamily="18" charset="0"/>
                        </a:rPr>
                        <m:t>=</m:t>
                      </m:r>
                      <m:f>
                        <m:fPr>
                          <m:ctrlPr>
                            <a:rPr lang="en-AU" sz="2800" i="1">
                              <a:solidFill>
                                <a:srgbClr val="000000"/>
                              </a:solidFill>
                              <a:latin typeface="Cambria Math" panose="02040503050406030204" pitchFamily="18" charset="0"/>
                            </a:rPr>
                          </m:ctrlPr>
                        </m:fPr>
                        <m:num>
                          <m:r>
                            <m:rPr>
                              <m:nor/>
                            </m:rPr>
                            <a:rPr lang="en-US" sz="2800" b="0" i="0" smtClean="0">
                              <a:solidFill>
                                <a:srgbClr val="000000"/>
                              </a:solidFill>
                              <a:latin typeface="Cambria Math" panose="02040503050406030204" pitchFamily="18" charset="0"/>
                            </a:rPr>
                            <m:t>              </m:t>
                          </m:r>
                          <m:r>
                            <m:rPr>
                              <m:nor/>
                            </m:rPr>
                            <a:rPr lang="en-AU" sz="2800" i="0">
                              <a:solidFill>
                                <a:srgbClr val="000000"/>
                              </a:solidFill>
                              <a:latin typeface="Cambria Math" panose="02040503050406030204" pitchFamily="18" charset="0"/>
                            </a:rPr>
                            <m:t> </m:t>
                          </m:r>
                        </m:num>
                        <m:den>
                          <m:r>
                            <m:rPr>
                              <m:nor/>
                            </m:rPr>
                            <a:rPr lang="en-US" sz="2800" b="1" i="0" smtClean="0">
                              <a:solidFill>
                                <a:srgbClr val="000000"/>
                              </a:solidFill>
                              <a:latin typeface="Cambria Math" panose="02040503050406030204" pitchFamily="18" charset="0"/>
                            </a:rPr>
                            <m:t>  </m:t>
                          </m:r>
                        </m:den>
                      </m:f>
                      <m:r>
                        <a:rPr lang="en-AU" sz="2800" i="1">
                          <a:solidFill>
                            <a:srgbClr val="000000"/>
                          </a:solidFill>
                          <a:latin typeface="Cambria Math" panose="02040503050406030204" pitchFamily="18" charset="0"/>
                        </a:rPr>
                        <m:t>×</m:t>
                      </m:r>
                      <m:r>
                        <m:rPr>
                          <m:nor/>
                        </m:rPr>
                        <a:rPr lang="en-AU" sz="2800" i="0">
                          <a:solidFill>
                            <a:srgbClr val="000000"/>
                          </a:solidFill>
                          <a:latin typeface="Cambria Math" panose="02040503050406030204" pitchFamily="18" charset="0"/>
                        </a:rPr>
                        <m:t>100</m:t>
                      </m:r>
                      <m:r>
                        <a:rPr lang="en-AU"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      </m:t>
                      </m:r>
                      <m:r>
                        <a:rPr lang="en-AU" sz="2800" i="1">
                          <a:solidFill>
                            <a:srgbClr val="000000"/>
                          </a:solidFill>
                          <a:latin typeface="Cambria Math" panose="02040503050406030204" pitchFamily="18" charset="0"/>
                        </a:rPr>
                        <m:t>%</m:t>
                      </m:r>
                    </m:oMath>
                  </m:oMathPara>
                </a14:m>
                <a:endParaRPr lang="en-AU" sz="2800" dirty="0"/>
              </a:p>
            </p:txBody>
          </p:sp>
        </mc:Choice>
        <mc:Fallback xmlns="">
          <p:sp>
            <p:nvSpPr>
              <p:cNvPr id="6" name="Object 2"/>
              <p:cNvSpPr txBox="1">
                <a:spLocks noRot="1" noChangeAspect="1" noMove="1" noResize="1" noEditPoints="1" noAdjustHandles="1" noChangeArrowheads="1" noChangeShapeType="1" noTextEdit="1"/>
              </p:cNvSpPr>
              <p:nvPr/>
            </p:nvSpPr>
            <p:spPr bwMode="auto">
              <a:xfrm>
                <a:off x="990600" y="5029200"/>
                <a:ext cx="7119938" cy="1079500"/>
              </a:xfrm>
              <a:prstGeom prst="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B5A8793-0C01-4250-B348-2B5D584BA83A}"/>
              </a:ext>
            </a:extLst>
          </p:cNvPr>
          <p:cNvSpPr>
            <a:spLocks noGrp="1"/>
          </p:cNvSpPr>
          <p:nvPr>
            <p:ph type="sldNum" sz="quarter" idx="12"/>
          </p:nvPr>
        </p:nvSpPr>
        <p:spPr/>
        <p:txBody>
          <a:bodyPr/>
          <a:lstStyle/>
          <a:p>
            <a:pPr>
              <a:defRPr/>
            </a:pPr>
            <a:fld id="{34D6A8A7-5109-4035-A6F9-3284B529B11C}" type="slidenum">
              <a:rPr lang="en-US" smtClean="0"/>
              <a:pPr>
                <a:defRPr/>
              </a:pPr>
              <a:t>10</a:t>
            </a:fld>
            <a:endParaRPr lang="en-US"/>
          </a:p>
        </p:txBody>
      </p:sp>
    </p:spTree>
    <p:extLst>
      <p:ext uri="{BB962C8B-B14F-4D97-AF65-F5344CB8AC3E}">
        <p14:creationId xmlns:p14="http://schemas.microsoft.com/office/powerpoint/2010/main" val="414601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fade">
                                      <p:cBhvr>
                                        <p:cTn id="7" dur="500"/>
                                        <p:tgtEl>
                                          <p:spTgt spid="24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fade">
                                      <p:cBhvr>
                                        <p:cTn id="12" dur="500"/>
                                        <p:tgtEl>
                                          <p:spTgt spid="245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78">
                                            <p:txEl>
                                              <p:pRg st="4" end="4"/>
                                            </p:txEl>
                                          </p:spTgt>
                                        </p:tgtEl>
                                        <p:attrNameLst>
                                          <p:attrName>style.visibility</p:attrName>
                                        </p:attrNameLst>
                                      </p:cBhvr>
                                      <p:to>
                                        <p:strVal val="visible"/>
                                      </p:to>
                                    </p:set>
                                    <p:animEffect transition="in" filter="fade">
                                      <p:cBhvr>
                                        <p:cTn id="17" dur="500"/>
                                        <p:tgtEl>
                                          <p:spTgt spid="2457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74638"/>
            <a:ext cx="8153400" cy="792162"/>
          </a:xfrm>
        </p:spPr>
        <p:txBody>
          <a:bodyPr/>
          <a:lstStyle/>
          <a:p>
            <a:pPr eaLnBrk="1" hangingPunct="1"/>
            <a:r>
              <a:rPr lang="en-US" altLang="en-US" sz="4000" b="1" dirty="0">
                <a:solidFill>
                  <a:srgbClr val="FF0000"/>
                </a:solidFill>
              </a:rPr>
              <a:t>Classroom Example</a:t>
            </a:r>
          </a:p>
        </p:txBody>
      </p:sp>
      <p:sp>
        <p:nvSpPr>
          <p:cNvPr id="3" name="Content Placeholder 2"/>
          <p:cNvSpPr>
            <a:spLocks noGrp="1"/>
          </p:cNvSpPr>
          <p:nvPr>
            <p:ph idx="1"/>
          </p:nvPr>
        </p:nvSpPr>
        <p:spPr>
          <a:xfrm>
            <a:off x="457200" y="1295400"/>
            <a:ext cx="8229600" cy="5105400"/>
          </a:xfrm>
        </p:spPr>
        <p:txBody>
          <a:bodyPr>
            <a:noAutofit/>
          </a:bodyPr>
          <a:lstStyle/>
          <a:p>
            <a:pPr eaLnBrk="1" hangingPunct="1">
              <a:buFont typeface="Arial" charset="0"/>
              <a:buChar char="•"/>
              <a:defRPr/>
            </a:pPr>
            <a:r>
              <a:rPr lang="en-US" dirty="0">
                <a:latin typeface="Times New Roman" panose="02020603050405020304" pitchFamily="18" charset="0"/>
                <a:ea typeface="ＭＳ Ｐゴシック" charset="0"/>
                <a:cs typeface="Times New Roman" panose="02020603050405020304" pitchFamily="18" charset="0"/>
              </a:rPr>
              <a:t>Suppose there is a small nation of people who idolize the tv program </a:t>
            </a:r>
            <a:r>
              <a:rPr lang="en-US" i="1" dirty="0">
                <a:latin typeface="Times New Roman" panose="02020603050405020304" pitchFamily="18" charset="0"/>
                <a:ea typeface="ＭＳ Ｐゴシック" charset="0"/>
                <a:cs typeface="Times New Roman" panose="02020603050405020304" pitchFamily="18" charset="0"/>
              </a:rPr>
              <a:t>Farmer Wants a Wife</a:t>
            </a:r>
            <a:r>
              <a:rPr lang="en-US" dirty="0">
                <a:latin typeface="Times New Roman" panose="02020603050405020304" pitchFamily="18" charset="0"/>
                <a:ea typeface="ＭＳ Ｐゴシック" charset="0"/>
                <a:cs typeface="Times New Roman" panose="02020603050405020304" pitchFamily="18" charset="0"/>
              </a:rPr>
              <a:t>. </a:t>
            </a:r>
          </a:p>
          <a:p>
            <a:pPr eaLnBrk="1" hangingPunct="1">
              <a:buFont typeface="Arial" charset="0"/>
              <a:buChar char="•"/>
              <a:defRPr/>
            </a:pPr>
            <a:r>
              <a:rPr lang="en-US" dirty="0">
                <a:latin typeface="Times New Roman" panose="02020603050405020304" pitchFamily="18" charset="0"/>
                <a:ea typeface="ＭＳ Ｐゴシック" charset="0"/>
                <a:cs typeface="Times New Roman" panose="02020603050405020304" pitchFamily="18" charset="0"/>
              </a:rPr>
              <a:t>All they consume are guitars &amp; cowboy hats, in the following amounts.</a:t>
            </a:r>
          </a:p>
          <a:p>
            <a:pPr eaLnBrk="1" hangingPunct="1">
              <a:defRPr/>
            </a:pPr>
            <a:endParaRPr lang="en-US" dirty="0">
              <a:latin typeface="Times New Roman" panose="02020603050405020304" pitchFamily="18" charset="0"/>
              <a:ea typeface="ＭＳ Ｐゴシック" charset="0"/>
              <a:cs typeface="Times New Roman" panose="02020603050405020304" pitchFamily="18" charset="0"/>
            </a:endParaRPr>
          </a:p>
          <a:p>
            <a:pPr eaLnBrk="1" hangingPunct="1">
              <a:defRPr/>
            </a:pPr>
            <a:endParaRPr lang="en-US" dirty="0">
              <a:latin typeface="Times New Roman" panose="02020603050405020304" pitchFamily="18" charset="0"/>
              <a:ea typeface="ＭＳ Ｐゴシック" charset="0"/>
              <a:cs typeface="Times New Roman" panose="02020603050405020304" pitchFamily="18" charset="0"/>
            </a:endParaRPr>
          </a:p>
          <a:p>
            <a:pPr eaLnBrk="1" hangingPunct="1">
              <a:defRPr/>
            </a:pPr>
            <a:endParaRPr lang="en-US" dirty="0">
              <a:latin typeface="Times New Roman" panose="02020603050405020304" pitchFamily="18" charset="0"/>
              <a:ea typeface="ＭＳ Ｐゴシック" charset="0"/>
              <a:cs typeface="Times New Roman" panose="02020603050405020304" pitchFamily="18" charset="0"/>
            </a:endParaRPr>
          </a:p>
          <a:p>
            <a:pPr eaLnBrk="1" hangingPunct="1">
              <a:defRPr/>
            </a:pPr>
            <a:r>
              <a:rPr lang="en-US" dirty="0">
                <a:latin typeface="Times New Roman" panose="02020603050405020304" pitchFamily="18" charset="0"/>
                <a:ea typeface="ＭＳ Ｐゴシック" charset="0"/>
                <a:cs typeface="Times New Roman" panose="02020603050405020304" pitchFamily="18" charset="0"/>
              </a:rPr>
              <a:t>Using 2022 as the base year, calculate the: (</a:t>
            </a:r>
            <a:r>
              <a:rPr lang="en-US" dirty="0" err="1">
                <a:latin typeface="Times New Roman" panose="02020603050405020304" pitchFamily="18" charset="0"/>
                <a:ea typeface="ＭＳ Ｐゴシック" charset="0"/>
                <a:cs typeface="Times New Roman" panose="02020603050405020304" pitchFamily="18" charset="0"/>
              </a:rPr>
              <a:t>i</a:t>
            </a:r>
            <a:r>
              <a:rPr lang="en-US" dirty="0">
                <a:latin typeface="Times New Roman" panose="02020603050405020304" pitchFamily="18" charset="0"/>
                <a:ea typeface="ＭＳ Ｐゴシック" charset="0"/>
                <a:cs typeface="Times New Roman" panose="02020603050405020304" pitchFamily="18" charset="0"/>
              </a:rPr>
              <a:t>) price index &amp; (ii) inflation rate for 2023.</a:t>
            </a:r>
          </a:p>
        </p:txBody>
      </p:sp>
      <p:graphicFrame>
        <p:nvGraphicFramePr>
          <p:cNvPr id="4" name="Table 3"/>
          <p:cNvGraphicFramePr>
            <a:graphicFrameLocks noGrp="1"/>
          </p:cNvGraphicFramePr>
          <p:nvPr>
            <p:extLst>
              <p:ext uri="{D42A27DB-BD31-4B8C-83A1-F6EECF244321}">
                <p14:modId xmlns:p14="http://schemas.microsoft.com/office/powerpoint/2010/main" val="213356529"/>
              </p:ext>
            </p:extLst>
          </p:nvPr>
        </p:nvGraphicFramePr>
        <p:xfrm>
          <a:off x="1752600" y="3429000"/>
          <a:ext cx="5638800" cy="1798639"/>
        </p:xfrm>
        <a:graphic>
          <a:graphicData uri="http://schemas.openxmlformats.org/drawingml/2006/table">
            <a:tbl>
              <a:tblPr firstRow="1" bandRow="1">
                <a:tableStyleId>{C4B1156A-380E-4F78-BDF5-A606A8083BF9}</a:tableStyleId>
              </a:tblPr>
              <a:tblGrid>
                <a:gridCol w="1534610">
                  <a:extLst>
                    <a:ext uri="{9D8B030D-6E8A-4147-A177-3AD203B41FA5}">
                      <a16:colId xmlns:a16="http://schemas.microsoft.com/office/drawing/2014/main" val="20000"/>
                    </a:ext>
                  </a:extLst>
                </a:gridCol>
                <a:gridCol w="2105628">
                  <a:extLst>
                    <a:ext uri="{9D8B030D-6E8A-4147-A177-3AD203B41FA5}">
                      <a16:colId xmlns:a16="http://schemas.microsoft.com/office/drawing/2014/main" val="20001"/>
                    </a:ext>
                  </a:extLst>
                </a:gridCol>
                <a:gridCol w="963592">
                  <a:extLst>
                    <a:ext uri="{9D8B030D-6E8A-4147-A177-3AD203B41FA5}">
                      <a16:colId xmlns:a16="http://schemas.microsoft.com/office/drawing/2014/main" val="20002"/>
                    </a:ext>
                  </a:extLst>
                </a:gridCol>
                <a:gridCol w="1034970">
                  <a:extLst>
                    <a:ext uri="{9D8B030D-6E8A-4147-A177-3AD203B41FA5}">
                      <a16:colId xmlns:a16="http://schemas.microsoft.com/office/drawing/2014/main" val="20003"/>
                    </a:ext>
                  </a:extLst>
                </a:gridCol>
              </a:tblGrid>
              <a:tr h="701171">
                <a:tc>
                  <a:txBody>
                    <a:bodyPr/>
                    <a:lstStyle/>
                    <a:p>
                      <a:endParaRPr lang="en-US" sz="2000" dirty="0"/>
                    </a:p>
                  </a:txBody>
                  <a:tcPr marT="45711" marB="45711"/>
                </a:tc>
                <a:tc>
                  <a:txBody>
                    <a:bodyPr/>
                    <a:lstStyle/>
                    <a:p>
                      <a:pPr algn="ctr"/>
                      <a:r>
                        <a:rPr lang="en-US" sz="2000" dirty="0"/>
                        <a:t>Market Basket Quantity</a:t>
                      </a:r>
                    </a:p>
                  </a:txBody>
                  <a:tcPr marT="45711" marB="45711"/>
                </a:tc>
                <a:tc>
                  <a:txBody>
                    <a:bodyPr/>
                    <a:lstStyle/>
                    <a:p>
                      <a:pPr algn="ctr"/>
                      <a:r>
                        <a:rPr lang="en-US" sz="2000" dirty="0"/>
                        <a:t>2022 Price</a:t>
                      </a:r>
                    </a:p>
                  </a:txBody>
                  <a:tcPr marT="45711" marB="45711"/>
                </a:tc>
                <a:tc>
                  <a:txBody>
                    <a:bodyPr/>
                    <a:lstStyle/>
                    <a:p>
                      <a:pPr algn="ctr"/>
                      <a:r>
                        <a:rPr lang="en-US" sz="2000" dirty="0"/>
                        <a:t>2023 Price</a:t>
                      </a:r>
                    </a:p>
                  </a:txBody>
                  <a:tcPr marT="45711" marB="45711"/>
                </a:tc>
                <a:extLst>
                  <a:ext uri="{0D108BD9-81ED-4DB2-BD59-A6C34878D82A}">
                    <a16:rowId xmlns:a16="http://schemas.microsoft.com/office/drawing/2014/main" val="10000"/>
                  </a:ext>
                </a:extLst>
              </a:tr>
              <a:tr h="701171">
                <a:tc>
                  <a:txBody>
                    <a:bodyPr/>
                    <a:lstStyle/>
                    <a:p>
                      <a:r>
                        <a:rPr lang="en-US" sz="2000" dirty="0"/>
                        <a:t>Guitars</a:t>
                      </a:r>
                    </a:p>
                  </a:txBody>
                  <a:tcPr marT="45711" marB="45711"/>
                </a:tc>
                <a:tc>
                  <a:txBody>
                    <a:bodyPr/>
                    <a:lstStyle/>
                    <a:p>
                      <a:pPr algn="ctr"/>
                      <a:r>
                        <a:rPr lang="en-US" sz="2000" dirty="0"/>
                        <a:t>1</a:t>
                      </a:r>
                    </a:p>
                  </a:txBody>
                  <a:tcPr marT="45711" marB="45711"/>
                </a:tc>
                <a:tc>
                  <a:txBody>
                    <a:bodyPr/>
                    <a:lstStyle/>
                    <a:p>
                      <a:pPr algn="ctr"/>
                      <a:r>
                        <a:rPr lang="en-US" sz="2000" dirty="0"/>
                        <a:t>$150</a:t>
                      </a:r>
                    </a:p>
                  </a:txBody>
                  <a:tcPr marT="45711" marB="45711"/>
                </a:tc>
                <a:tc>
                  <a:txBody>
                    <a:bodyPr/>
                    <a:lstStyle/>
                    <a:p>
                      <a:pPr algn="ctr"/>
                      <a:r>
                        <a:rPr lang="en-US" sz="2000" dirty="0"/>
                        <a:t>$200</a:t>
                      </a:r>
                    </a:p>
                  </a:txBody>
                  <a:tcPr marT="45711" marB="45711"/>
                </a:tc>
                <a:extLst>
                  <a:ext uri="{0D108BD9-81ED-4DB2-BD59-A6C34878D82A}">
                    <a16:rowId xmlns:a16="http://schemas.microsoft.com/office/drawing/2014/main" val="10001"/>
                  </a:ext>
                </a:extLst>
              </a:tr>
              <a:tr h="396297">
                <a:tc>
                  <a:txBody>
                    <a:bodyPr/>
                    <a:lstStyle/>
                    <a:p>
                      <a:r>
                        <a:rPr lang="en-US" sz="2000" dirty="0"/>
                        <a:t>Cowboy hats</a:t>
                      </a:r>
                    </a:p>
                  </a:txBody>
                  <a:tcPr marT="45711" marB="45711"/>
                </a:tc>
                <a:tc>
                  <a:txBody>
                    <a:bodyPr/>
                    <a:lstStyle/>
                    <a:p>
                      <a:pPr algn="ctr"/>
                      <a:r>
                        <a:rPr lang="en-US" sz="2000" dirty="0"/>
                        <a:t>3</a:t>
                      </a:r>
                    </a:p>
                  </a:txBody>
                  <a:tcPr marT="45711" marB="45711"/>
                </a:tc>
                <a:tc>
                  <a:txBody>
                    <a:bodyPr/>
                    <a:lstStyle/>
                    <a:p>
                      <a:pPr algn="ctr"/>
                      <a:r>
                        <a:rPr lang="en-US" sz="2000" dirty="0"/>
                        <a:t>  $20</a:t>
                      </a:r>
                    </a:p>
                  </a:txBody>
                  <a:tcPr marT="45711" marB="45711"/>
                </a:tc>
                <a:tc>
                  <a:txBody>
                    <a:bodyPr/>
                    <a:lstStyle/>
                    <a:p>
                      <a:pPr algn="ctr"/>
                      <a:r>
                        <a:rPr lang="en-US" sz="2000" dirty="0"/>
                        <a:t>  $25</a:t>
                      </a:r>
                    </a:p>
                  </a:txBody>
                  <a:tcPr marT="45711" marB="45711"/>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C3ADFCAE-B75C-4FC8-AB8F-C7F64BE9478C}"/>
              </a:ext>
            </a:extLst>
          </p:cNvPr>
          <p:cNvSpPr>
            <a:spLocks noGrp="1"/>
          </p:cNvSpPr>
          <p:nvPr>
            <p:ph type="sldNum" sz="quarter" idx="12"/>
          </p:nvPr>
        </p:nvSpPr>
        <p:spPr/>
        <p:txBody>
          <a:bodyPr/>
          <a:lstStyle/>
          <a:p>
            <a:pPr>
              <a:defRPr/>
            </a:pPr>
            <a:fld id="{34D6A8A7-5109-4035-A6F9-3284B529B11C}" type="slidenum">
              <a:rPr lang="en-US" smtClean="0"/>
              <a:pPr>
                <a:defRPr/>
              </a:pPr>
              <a:t>11</a:t>
            </a:fld>
            <a:endParaRPr lang="en-US"/>
          </a:p>
        </p:txBody>
      </p:sp>
    </p:spTree>
    <p:extLst>
      <p:ext uri="{BB962C8B-B14F-4D97-AF65-F5344CB8AC3E}">
        <p14:creationId xmlns:p14="http://schemas.microsoft.com/office/powerpoint/2010/main" val="109797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905000"/>
                <a:ext cx="8686800" cy="4648200"/>
              </a:xfrm>
            </p:spPr>
            <p:txBody>
              <a:bodyPr>
                <a:noAutofit/>
              </a:bodyPr>
              <a:lstStyle/>
              <a:p>
                <a:pPr eaLnBrk="1" hangingPunct="1">
                  <a:buFont typeface="Arial" charset="0"/>
                  <a:buChar char="•"/>
                  <a:defRPr/>
                </a:pPr>
                <a:endParaRPr lang="en-US" sz="2400" dirty="0">
                  <a:latin typeface="Times New Roman" panose="02020603050405020304" pitchFamily="18" charset="0"/>
                  <a:ea typeface="ＭＳ Ｐゴシック" charset="0"/>
                  <a:cs typeface="Times New Roman" panose="02020603050405020304" pitchFamily="18" charset="0"/>
                </a:endParaRPr>
              </a:p>
              <a:p>
                <a:pPr eaLnBrk="1" hangingPunct="1">
                  <a:buFont typeface="Arial" charset="0"/>
                  <a:buChar char="•"/>
                  <a:defRPr/>
                </a:pPr>
                <a:endParaRPr lang="en-US" sz="2400" dirty="0">
                  <a:latin typeface="Times New Roman" panose="02020603050405020304" pitchFamily="18" charset="0"/>
                  <a:ea typeface="ＭＳ Ｐゴシック" charset="0"/>
                  <a:cs typeface="Times New Roman" panose="02020603050405020304" pitchFamily="18" charset="0"/>
                </a:endParaRPr>
              </a:p>
              <a:p>
                <a:pPr marL="0" indent="0" eaLnBrk="1" hangingPunct="1">
                  <a:buFont typeface="Arial" charset="0"/>
                  <a:buNone/>
                  <a:defRPr/>
                </a:pPr>
                <a:endParaRPr lang="en-US" sz="2400" dirty="0">
                  <a:latin typeface="Times New Roman" panose="02020603050405020304" pitchFamily="18" charset="0"/>
                  <a:ea typeface="ＭＳ Ｐゴシック" charset="0"/>
                  <a:cs typeface="Times New Roman" panose="02020603050405020304" pitchFamily="18" charset="0"/>
                </a:endParaRPr>
              </a:p>
              <a:p>
                <a:pPr eaLnBrk="1" hangingPunct="1">
                  <a:buFont typeface="Arial" charset="0"/>
                  <a:buChar char="•"/>
                  <a:defRPr/>
                </a:pPr>
                <a:endParaRPr lang="en-US" sz="2400" dirty="0">
                  <a:latin typeface="Times New Roman" panose="02020603050405020304" pitchFamily="18" charset="0"/>
                  <a:ea typeface="ＭＳ Ｐゴシック" charset="0"/>
                  <a:cs typeface="Times New Roman" panose="02020603050405020304" pitchFamily="18" charset="0"/>
                </a:endParaRPr>
              </a:p>
              <a:p>
                <a:pPr eaLnBrk="1" hangingPunct="1">
                  <a:defRPr/>
                </a:pPr>
                <a:r>
                  <a:rPr lang="en-US" sz="2800" dirty="0">
                    <a:latin typeface="Times New Roman" panose="02020603050405020304" pitchFamily="18" charset="0"/>
                    <a:ea typeface="ＭＳ Ｐゴシック" charset="0"/>
                    <a:cs typeface="Times New Roman" panose="02020603050405020304" pitchFamily="18" charset="0"/>
                  </a:rPr>
                  <a:t>Market Basket cost in 2022 = $     + $    = $</a:t>
                </a:r>
                <a:endParaRPr lang="en-US" sz="2800" b="1" dirty="0">
                  <a:solidFill>
                    <a:srgbClr val="FF0000"/>
                  </a:solidFill>
                  <a:latin typeface="Times New Roman" panose="02020603050405020304" pitchFamily="18" charset="0"/>
                  <a:ea typeface="ＭＳ Ｐゴシック" charset="0"/>
                  <a:cs typeface="Times New Roman" panose="02020603050405020304" pitchFamily="18" charset="0"/>
                </a:endParaRPr>
              </a:p>
              <a:p>
                <a:pPr eaLnBrk="1" hangingPunct="1">
                  <a:defRPr/>
                </a:pPr>
                <a:r>
                  <a:rPr lang="en-US" sz="2800" dirty="0">
                    <a:latin typeface="Times New Roman" panose="02020603050405020304" pitchFamily="18" charset="0"/>
                    <a:ea typeface="ＭＳ Ｐゴシック" charset="0"/>
                    <a:cs typeface="Times New Roman" panose="02020603050405020304" pitchFamily="18" charset="0"/>
                  </a:rPr>
                  <a:t>Market Basket cost in 2023 = $     + $    = $</a:t>
                </a:r>
                <a:endParaRPr lang="en-US" sz="2800" b="1" dirty="0">
                  <a:solidFill>
                    <a:srgbClr val="FF0000"/>
                  </a:solidFill>
                  <a:latin typeface="Times New Roman" panose="02020603050405020304" pitchFamily="18" charset="0"/>
                  <a:ea typeface="ＭＳ Ｐゴシック" charset="0"/>
                  <a:cs typeface="Times New Roman" panose="02020603050405020304" pitchFamily="18" charset="0"/>
                </a:endParaRPr>
              </a:p>
              <a:p>
                <a:pPr marL="0" indent="0" eaLnBrk="1" hangingPunct="1">
                  <a:buNone/>
                  <a:defRPr/>
                </a:pPr>
                <a:r>
                  <a:rPr lang="en-AU" sz="2800" dirty="0">
                    <a:solidFill>
                      <a:schemeClr val="tx1">
                        <a:lumMod val="75000"/>
                        <a:lumOff val="25000"/>
                      </a:schemeClr>
                    </a:solidFill>
                    <a:latin typeface="Times New Roman" panose="02020603050405020304" pitchFamily="18" charset="0"/>
                    <a:cs typeface="Times New Roman" panose="02020603050405020304" pitchFamily="18" charset="0"/>
                  </a:rPr>
                  <a:t>1. Price Index (2023) = </a:t>
                </a:r>
                <a14:m>
                  <m:oMath xmlns:m="http://schemas.openxmlformats.org/officeDocument/2006/math">
                    <m:d>
                      <m:d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dPr>
                      <m:e>
                        <m:f>
                          <m:f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fPr>
                          <m:num>
                            <m:r>
                              <a:rPr lang="en-AU" sz="2800" b="0" i="1" dirty="0" smtClean="0">
                                <a:solidFill>
                                  <a:schemeClr val="tx1">
                                    <a:lumMod val="75000"/>
                                    <a:lumOff val="25000"/>
                                  </a:schemeClr>
                                </a:solidFill>
                                <a:latin typeface="Cambria Math" panose="02040503050406030204" pitchFamily="18" charset="0"/>
                                <a:cs typeface="Calibri" panose="020F0502020204030204" pitchFamily="34" charset="0"/>
                              </a:rPr>
                              <m:t>$</m:t>
                            </m:r>
                            <m:r>
                              <a:rPr lang="en-US" sz="2800" b="1" i="1" dirty="0" smtClean="0">
                                <a:solidFill>
                                  <a:schemeClr val="tx1">
                                    <a:lumMod val="75000"/>
                                    <a:lumOff val="25000"/>
                                  </a:schemeClr>
                                </a:solidFill>
                                <a:latin typeface="Cambria Math" panose="02040503050406030204" pitchFamily="18" charset="0"/>
                                <a:cs typeface="Calibri" panose="020F0502020204030204" pitchFamily="34" charset="0"/>
                              </a:rPr>
                              <m:t>     </m:t>
                            </m:r>
                          </m:num>
                          <m:den>
                            <m:r>
                              <a:rPr lang="en-AU" sz="2800" b="0" i="1" smtClean="0">
                                <a:solidFill>
                                  <a:schemeClr val="tx1">
                                    <a:lumMod val="75000"/>
                                    <a:lumOff val="25000"/>
                                  </a:schemeClr>
                                </a:solidFill>
                                <a:latin typeface="Cambria Math" panose="02040503050406030204" pitchFamily="18" charset="0"/>
                                <a:cs typeface="Calibri" panose="020F0502020204030204" pitchFamily="34" charset="0"/>
                              </a:rPr>
                              <m:t>$</m:t>
                            </m:r>
                            <m:r>
                              <a:rPr lang="en-US" sz="2800" b="1" i="1" smtClean="0">
                                <a:solidFill>
                                  <a:schemeClr val="tx1">
                                    <a:lumMod val="75000"/>
                                    <a:lumOff val="25000"/>
                                  </a:schemeClr>
                                </a:solidFill>
                                <a:latin typeface="Cambria Math" panose="02040503050406030204" pitchFamily="18" charset="0"/>
                                <a:cs typeface="Calibri" panose="020F0502020204030204" pitchFamily="34" charset="0"/>
                              </a:rPr>
                              <m:t>    </m:t>
                            </m:r>
                          </m:den>
                        </m:f>
                      </m:e>
                    </m:d>
                    <m:r>
                      <a:rPr lang="en-AU" sz="2800" b="0" i="1" smtClean="0">
                        <a:solidFill>
                          <a:schemeClr val="tx1">
                            <a:lumMod val="75000"/>
                            <a:lumOff val="25000"/>
                          </a:schemeClr>
                        </a:solidFill>
                        <a:latin typeface="Cambria Math" panose="02040503050406030204" pitchFamily="18" charset="0"/>
                        <a:cs typeface="Calibri" panose="020F0502020204030204" pitchFamily="34" charset="0"/>
                      </a:rPr>
                      <m:t>𝑥</m:t>
                    </m:r>
                    <m:r>
                      <a:rPr lang="en-AU" sz="2800" b="0" i="1" smtClean="0">
                        <a:solidFill>
                          <a:schemeClr val="tx1">
                            <a:lumMod val="75000"/>
                            <a:lumOff val="25000"/>
                          </a:schemeClr>
                        </a:solidFill>
                        <a:latin typeface="Cambria Math" panose="02040503050406030204" pitchFamily="18" charset="0"/>
                        <a:cs typeface="Calibri" panose="020F0502020204030204" pitchFamily="34" charset="0"/>
                      </a:rPr>
                      <m:t> 100</m:t>
                    </m:r>
                    <m:r>
                      <a:rPr lang="en-AU" sz="2800" dirty="0">
                        <a:solidFill>
                          <a:schemeClr val="tx1">
                            <a:lumMod val="75000"/>
                            <a:lumOff val="25000"/>
                          </a:schemeClr>
                        </a:solidFill>
                        <a:latin typeface="Cambria Math" panose="02040503050406030204" pitchFamily="18" charset="0"/>
                        <a:cs typeface="Calibri" panose="020F0502020204030204" pitchFamily="34" charset="0"/>
                      </a:rPr>
                      <m:t>=</m:t>
                    </m:r>
                  </m:oMath>
                </a14:m>
                <a:endParaRPr lang="en-US" altLang="en-US" sz="2800" b="1" dirty="0">
                  <a:latin typeface="Times New Roman" panose="02020603050405020304" pitchFamily="18" charset="0"/>
                  <a:ea typeface="Cambria Math" panose="02040503050406030204" pitchFamily="18" charset="0"/>
                  <a:cs typeface="Times New Roman" panose="02020603050405020304" pitchFamily="18" charset="0"/>
                </a:endParaRPr>
              </a:p>
              <a:p>
                <a:pPr marL="0" indent="0" eaLnBrk="1" hangingPunct="1">
                  <a:buNone/>
                  <a:defRPr/>
                </a:pPr>
                <a:r>
                  <a:rPr lang="en-AU" sz="2800" dirty="0">
                    <a:solidFill>
                      <a:schemeClr val="tx1">
                        <a:lumMod val="75000"/>
                        <a:lumOff val="25000"/>
                      </a:schemeClr>
                    </a:solidFill>
                    <a:latin typeface="Times New Roman" panose="02020603050405020304" pitchFamily="18" charset="0"/>
                    <a:cs typeface="Times New Roman" panose="02020603050405020304" pitchFamily="18" charset="0"/>
                  </a:rPr>
                  <a:t>2. Inflation Rate (2023) = </a:t>
                </a:r>
                <a14:m>
                  <m:oMath xmlns:m="http://schemas.openxmlformats.org/officeDocument/2006/math">
                    <m:d>
                      <m:d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dPr>
                      <m:e>
                        <m:f>
                          <m:f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fPr>
                          <m:num>
                            <m:r>
                              <a:rPr lang="en-US" sz="2800" b="1" i="1" dirty="0" smtClean="0">
                                <a:solidFill>
                                  <a:schemeClr val="tx1">
                                    <a:lumMod val="75000"/>
                                    <a:lumOff val="25000"/>
                                  </a:schemeClr>
                                </a:solidFill>
                                <a:latin typeface="Cambria Math" panose="02040503050406030204" pitchFamily="18" charset="0"/>
                                <a:cs typeface="Calibri" panose="020F0502020204030204" pitchFamily="34" charset="0"/>
                              </a:rPr>
                              <m:t>                </m:t>
                            </m:r>
                          </m:num>
                          <m:den>
                            <m:r>
                              <a:rPr lang="en-AU" sz="2800" b="0" i="1" smtClean="0">
                                <a:solidFill>
                                  <a:schemeClr val="tx1">
                                    <a:lumMod val="75000"/>
                                    <a:lumOff val="25000"/>
                                  </a:schemeClr>
                                </a:solidFill>
                                <a:latin typeface="Cambria Math" panose="02040503050406030204" pitchFamily="18" charset="0"/>
                                <a:cs typeface="Calibri" panose="020F0502020204030204" pitchFamily="34" charset="0"/>
                              </a:rPr>
                              <m:t>100</m:t>
                            </m:r>
                          </m:den>
                        </m:f>
                      </m:e>
                    </m:d>
                    <m:r>
                      <a:rPr lang="en-AU" sz="2800" i="1">
                        <a:solidFill>
                          <a:schemeClr val="tx1">
                            <a:lumMod val="75000"/>
                            <a:lumOff val="25000"/>
                          </a:schemeClr>
                        </a:solidFill>
                        <a:latin typeface="Cambria Math" panose="02040503050406030204" pitchFamily="18" charset="0"/>
                        <a:cs typeface="Calibri" panose="020F0502020204030204" pitchFamily="34" charset="0"/>
                      </a:rPr>
                      <m:t>𝑥</m:t>
                    </m:r>
                    <m:r>
                      <a:rPr lang="en-AU" sz="2800" i="1">
                        <a:solidFill>
                          <a:schemeClr val="tx1">
                            <a:lumMod val="75000"/>
                            <a:lumOff val="25000"/>
                          </a:schemeClr>
                        </a:solidFill>
                        <a:latin typeface="Cambria Math" panose="02040503050406030204" pitchFamily="18" charset="0"/>
                        <a:cs typeface="Calibri" panose="020F0502020204030204" pitchFamily="34" charset="0"/>
                      </a:rPr>
                      <m:t> 100</m:t>
                    </m:r>
                    <m:r>
                      <a:rPr lang="en-AU" sz="2800" dirty="0">
                        <a:solidFill>
                          <a:schemeClr val="tx1">
                            <a:lumMod val="75000"/>
                            <a:lumOff val="25000"/>
                          </a:schemeClr>
                        </a:solidFill>
                        <a:latin typeface="Cambria Math" panose="02040503050406030204" pitchFamily="18" charset="0"/>
                        <a:cs typeface="Calibri" panose="020F0502020204030204" pitchFamily="34" charset="0"/>
                      </a:rPr>
                      <m:t>=</m:t>
                    </m:r>
                    <m:r>
                      <a:rPr lang="en-US" sz="2800" b="0" i="0" dirty="0" smtClean="0">
                        <a:solidFill>
                          <a:schemeClr val="tx1">
                            <a:lumMod val="75000"/>
                            <a:lumOff val="25000"/>
                          </a:schemeClr>
                        </a:solidFill>
                        <a:latin typeface="Cambria Math" panose="02040503050406030204" pitchFamily="18" charset="0"/>
                        <a:cs typeface="Calibri" panose="020F0502020204030204" pitchFamily="34" charset="0"/>
                      </a:rPr>
                      <m:t>       </m:t>
                    </m:r>
                    <m:r>
                      <a:rPr lang="en-AU" sz="2800" b="0" i="0" dirty="0" smtClean="0">
                        <a:solidFill>
                          <a:schemeClr val="tx1">
                            <a:lumMod val="75000"/>
                            <a:lumOff val="25000"/>
                          </a:schemeClr>
                        </a:solidFill>
                        <a:latin typeface="Cambria Math" panose="02040503050406030204" pitchFamily="18" charset="0"/>
                        <a:cs typeface="Calibri" panose="020F0502020204030204" pitchFamily="34" charset="0"/>
                      </a:rPr>
                      <m:t>%</m:t>
                    </m:r>
                  </m:oMath>
                </a14:m>
                <a:endParaRPr lang="en-US" altLang="en-US" sz="28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905000"/>
                <a:ext cx="8686800" cy="4648200"/>
              </a:xfrm>
              <a:blipFill>
                <a:blip r:embed="rId2"/>
                <a:stretch>
                  <a:fillRect l="-1474"/>
                </a:stretch>
              </a:blipFill>
            </p:spPr>
            <p:txBody>
              <a:bodyPr/>
              <a:lstStyle/>
              <a:p>
                <a:r>
                  <a:rPr lang="en-US">
                    <a:noFill/>
                  </a:rPr>
                  <a:t> </a:t>
                </a:r>
              </a:p>
            </p:txBody>
          </p:sp>
        </mc:Fallback>
      </mc:AlternateContent>
      <p:sp>
        <p:nvSpPr>
          <p:cNvPr id="6" name="Title 1"/>
          <p:cNvSpPr txBox="1">
            <a:spLocks/>
          </p:cNvSpPr>
          <p:nvPr/>
        </p:nvSpPr>
        <p:spPr bwMode="auto">
          <a:xfrm>
            <a:off x="685800" y="228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en-US" sz="4000" b="1" dirty="0">
                <a:solidFill>
                  <a:srgbClr val="FF0000"/>
                </a:solidFill>
              </a:rPr>
              <a:t>Classroom Example</a:t>
            </a:r>
          </a:p>
        </p:txBody>
      </p:sp>
      <p:graphicFrame>
        <p:nvGraphicFramePr>
          <p:cNvPr id="5" name="Table 4"/>
          <p:cNvGraphicFramePr>
            <a:graphicFrameLocks noGrp="1"/>
          </p:cNvGraphicFramePr>
          <p:nvPr>
            <p:extLst>
              <p:ext uri="{D42A27DB-BD31-4B8C-83A1-F6EECF244321}">
                <p14:modId xmlns:p14="http://schemas.microsoft.com/office/powerpoint/2010/main" val="3561194895"/>
              </p:ext>
            </p:extLst>
          </p:nvPr>
        </p:nvGraphicFramePr>
        <p:xfrm>
          <a:off x="1752600" y="1447800"/>
          <a:ext cx="5638800" cy="1798639"/>
        </p:xfrm>
        <a:graphic>
          <a:graphicData uri="http://schemas.openxmlformats.org/drawingml/2006/table">
            <a:tbl>
              <a:tblPr firstRow="1" bandRow="1">
                <a:tableStyleId>{C4B1156A-380E-4F78-BDF5-A606A8083BF9}</a:tableStyleId>
              </a:tblPr>
              <a:tblGrid>
                <a:gridCol w="1534610">
                  <a:extLst>
                    <a:ext uri="{9D8B030D-6E8A-4147-A177-3AD203B41FA5}">
                      <a16:colId xmlns:a16="http://schemas.microsoft.com/office/drawing/2014/main" val="20000"/>
                    </a:ext>
                  </a:extLst>
                </a:gridCol>
                <a:gridCol w="2105628">
                  <a:extLst>
                    <a:ext uri="{9D8B030D-6E8A-4147-A177-3AD203B41FA5}">
                      <a16:colId xmlns:a16="http://schemas.microsoft.com/office/drawing/2014/main" val="20001"/>
                    </a:ext>
                  </a:extLst>
                </a:gridCol>
                <a:gridCol w="963592">
                  <a:extLst>
                    <a:ext uri="{9D8B030D-6E8A-4147-A177-3AD203B41FA5}">
                      <a16:colId xmlns:a16="http://schemas.microsoft.com/office/drawing/2014/main" val="20002"/>
                    </a:ext>
                  </a:extLst>
                </a:gridCol>
                <a:gridCol w="1034970">
                  <a:extLst>
                    <a:ext uri="{9D8B030D-6E8A-4147-A177-3AD203B41FA5}">
                      <a16:colId xmlns:a16="http://schemas.microsoft.com/office/drawing/2014/main" val="20003"/>
                    </a:ext>
                  </a:extLst>
                </a:gridCol>
              </a:tblGrid>
              <a:tr h="701171">
                <a:tc>
                  <a:txBody>
                    <a:bodyPr/>
                    <a:lstStyle/>
                    <a:p>
                      <a:endParaRPr lang="en-US" sz="2000" dirty="0"/>
                    </a:p>
                  </a:txBody>
                  <a:tcPr marT="45711" marB="45711"/>
                </a:tc>
                <a:tc>
                  <a:txBody>
                    <a:bodyPr/>
                    <a:lstStyle/>
                    <a:p>
                      <a:pPr algn="ctr"/>
                      <a:r>
                        <a:rPr lang="en-US" sz="2000" dirty="0"/>
                        <a:t>Market Basket Quantity</a:t>
                      </a:r>
                    </a:p>
                  </a:txBody>
                  <a:tcPr marT="45711" marB="45711"/>
                </a:tc>
                <a:tc>
                  <a:txBody>
                    <a:bodyPr/>
                    <a:lstStyle/>
                    <a:p>
                      <a:pPr algn="ctr"/>
                      <a:r>
                        <a:rPr lang="en-US" sz="2000" dirty="0"/>
                        <a:t>2022 Price</a:t>
                      </a:r>
                    </a:p>
                  </a:txBody>
                  <a:tcPr marT="45711" marB="45711"/>
                </a:tc>
                <a:tc>
                  <a:txBody>
                    <a:bodyPr/>
                    <a:lstStyle/>
                    <a:p>
                      <a:pPr algn="ctr"/>
                      <a:r>
                        <a:rPr lang="en-US" sz="2000" dirty="0"/>
                        <a:t>2023 Price</a:t>
                      </a:r>
                    </a:p>
                  </a:txBody>
                  <a:tcPr marT="45711" marB="45711"/>
                </a:tc>
                <a:extLst>
                  <a:ext uri="{0D108BD9-81ED-4DB2-BD59-A6C34878D82A}">
                    <a16:rowId xmlns:a16="http://schemas.microsoft.com/office/drawing/2014/main" val="10000"/>
                  </a:ext>
                </a:extLst>
              </a:tr>
              <a:tr h="701171">
                <a:tc>
                  <a:txBody>
                    <a:bodyPr/>
                    <a:lstStyle/>
                    <a:p>
                      <a:r>
                        <a:rPr lang="en-US" sz="2000" dirty="0"/>
                        <a:t>Guitars</a:t>
                      </a:r>
                    </a:p>
                  </a:txBody>
                  <a:tcPr marT="45711" marB="45711"/>
                </a:tc>
                <a:tc>
                  <a:txBody>
                    <a:bodyPr/>
                    <a:lstStyle/>
                    <a:p>
                      <a:pPr algn="ctr"/>
                      <a:r>
                        <a:rPr lang="en-US" sz="2000" dirty="0"/>
                        <a:t>1</a:t>
                      </a:r>
                    </a:p>
                  </a:txBody>
                  <a:tcPr marT="45711" marB="45711"/>
                </a:tc>
                <a:tc>
                  <a:txBody>
                    <a:bodyPr/>
                    <a:lstStyle/>
                    <a:p>
                      <a:pPr algn="ctr"/>
                      <a:r>
                        <a:rPr lang="en-US" sz="2000" dirty="0"/>
                        <a:t>$150</a:t>
                      </a:r>
                    </a:p>
                  </a:txBody>
                  <a:tcPr marT="45711" marB="45711"/>
                </a:tc>
                <a:tc>
                  <a:txBody>
                    <a:bodyPr/>
                    <a:lstStyle/>
                    <a:p>
                      <a:pPr algn="ctr"/>
                      <a:r>
                        <a:rPr lang="en-US" sz="2000" dirty="0"/>
                        <a:t>$200</a:t>
                      </a:r>
                    </a:p>
                  </a:txBody>
                  <a:tcPr marT="45711" marB="45711"/>
                </a:tc>
                <a:extLst>
                  <a:ext uri="{0D108BD9-81ED-4DB2-BD59-A6C34878D82A}">
                    <a16:rowId xmlns:a16="http://schemas.microsoft.com/office/drawing/2014/main" val="10001"/>
                  </a:ext>
                </a:extLst>
              </a:tr>
              <a:tr h="396297">
                <a:tc>
                  <a:txBody>
                    <a:bodyPr/>
                    <a:lstStyle/>
                    <a:p>
                      <a:r>
                        <a:rPr lang="en-US" sz="2000" dirty="0"/>
                        <a:t>Cowboy hats</a:t>
                      </a:r>
                    </a:p>
                  </a:txBody>
                  <a:tcPr marT="45711" marB="45711"/>
                </a:tc>
                <a:tc>
                  <a:txBody>
                    <a:bodyPr/>
                    <a:lstStyle/>
                    <a:p>
                      <a:pPr algn="ctr"/>
                      <a:r>
                        <a:rPr lang="en-US" sz="2000" dirty="0"/>
                        <a:t>3</a:t>
                      </a:r>
                    </a:p>
                  </a:txBody>
                  <a:tcPr marT="45711" marB="45711"/>
                </a:tc>
                <a:tc>
                  <a:txBody>
                    <a:bodyPr/>
                    <a:lstStyle/>
                    <a:p>
                      <a:pPr algn="ctr"/>
                      <a:r>
                        <a:rPr lang="en-US" sz="2000" dirty="0"/>
                        <a:t>  $20</a:t>
                      </a:r>
                    </a:p>
                  </a:txBody>
                  <a:tcPr marT="45711" marB="45711"/>
                </a:tc>
                <a:tc>
                  <a:txBody>
                    <a:bodyPr/>
                    <a:lstStyle/>
                    <a:p>
                      <a:pPr algn="ctr"/>
                      <a:r>
                        <a:rPr lang="en-US" sz="2000" dirty="0"/>
                        <a:t>  $25</a:t>
                      </a:r>
                    </a:p>
                  </a:txBody>
                  <a:tcPr marT="45711" marB="45711"/>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52F74E43-D707-4F7A-B1EA-D42CBCB30BF3}"/>
              </a:ext>
            </a:extLst>
          </p:cNvPr>
          <p:cNvSpPr>
            <a:spLocks noGrp="1"/>
          </p:cNvSpPr>
          <p:nvPr>
            <p:ph type="sldNum" sz="quarter" idx="12"/>
          </p:nvPr>
        </p:nvSpPr>
        <p:spPr/>
        <p:txBody>
          <a:bodyPr/>
          <a:lstStyle/>
          <a:p>
            <a:pPr>
              <a:defRPr/>
            </a:pPr>
            <a:fld id="{34D6A8A7-5109-4035-A6F9-3284B529B11C}" type="slidenum">
              <a:rPr lang="en-US" smtClean="0"/>
              <a:pPr>
                <a:defRPr/>
              </a:pPr>
              <a:t>12</a:t>
            </a:fld>
            <a:endParaRPr lang="en-US"/>
          </a:p>
        </p:txBody>
      </p:sp>
    </p:spTree>
    <p:extLst>
      <p:ext uri="{BB962C8B-B14F-4D97-AF65-F5344CB8AC3E}">
        <p14:creationId xmlns:p14="http://schemas.microsoft.com/office/powerpoint/2010/main" val="132396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7198-432F-4FCB-A8D4-3480B0006A59}"/>
              </a:ext>
            </a:extLst>
          </p:cNvPr>
          <p:cNvSpPr>
            <a:spLocks noGrp="1"/>
          </p:cNvSpPr>
          <p:nvPr>
            <p:ph type="title"/>
          </p:nvPr>
        </p:nvSpPr>
        <p:spPr/>
        <p:txBody>
          <a:bodyPr/>
          <a:lstStyle/>
          <a:p>
            <a:r>
              <a:rPr lang="en-US" sz="4000" b="1" dirty="0"/>
              <a:t>CPI and Inflation in the Long Run (1970-2021) </a:t>
            </a:r>
          </a:p>
        </p:txBody>
      </p:sp>
      <p:pic>
        <p:nvPicPr>
          <p:cNvPr id="3" name="Picture 2">
            <a:extLst>
              <a:ext uri="{FF2B5EF4-FFF2-40B4-BE49-F238E27FC236}">
                <a16:creationId xmlns:a16="http://schemas.microsoft.com/office/drawing/2014/main" id="{F2416B41-4ED5-43C2-B77C-280F697251B4}"/>
              </a:ext>
            </a:extLst>
          </p:cNvPr>
          <p:cNvPicPr>
            <a:picLocks noChangeAspect="1"/>
          </p:cNvPicPr>
          <p:nvPr/>
        </p:nvPicPr>
        <p:blipFill>
          <a:blip r:embed="rId3"/>
          <a:stretch>
            <a:fillRect/>
          </a:stretch>
        </p:blipFill>
        <p:spPr>
          <a:xfrm>
            <a:off x="2452687" y="1581150"/>
            <a:ext cx="4238625" cy="5124450"/>
          </a:xfrm>
          <a:prstGeom prst="rect">
            <a:avLst/>
          </a:prstGeom>
        </p:spPr>
      </p:pic>
    </p:spTree>
    <p:extLst>
      <p:ext uri="{BB962C8B-B14F-4D97-AF65-F5344CB8AC3E}">
        <p14:creationId xmlns:p14="http://schemas.microsoft.com/office/powerpoint/2010/main" val="95226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09600" y="274638"/>
            <a:ext cx="7848600" cy="868362"/>
          </a:xfrm>
        </p:spPr>
        <p:txBody>
          <a:bodyPr/>
          <a:lstStyle/>
          <a:p>
            <a:r>
              <a:rPr lang="en-US" altLang="en-US" sz="4000" b="1" dirty="0"/>
              <a:t>Prices Don’</a:t>
            </a:r>
            <a:r>
              <a:rPr lang="en-US" altLang="ja-JP" sz="4000" b="1" dirty="0"/>
              <a:t>t All Move Together</a:t>
            </a:r>
            <a:endParaRPr lang="en-US" altLang="en-US" sz="4000" b="1" dirty="0"/>
          </a:p>
        </p:txBody>
      </p:sp>
      <p:sp>
        <p:nvSpPr>
          <p:cNvPr id="26626" name="Content Placeholder 2"/>
          <p:cNvSpPr>
            <a:spLocks noGrp="1"/>
          </p:cNvSpPr>
          <p:nvPr>
            <p:ph idx="1"/>
          </p:nvPr>
        </p:nvSpPr>
        <p:spPr>
          <a:xfrm>
            <a:off x="457200" y="1447800"/>
            <a:ext cx="8229600" cy="2057400"/>
          </a:xfrm>
        </p:spPr>
        <p:txBody>
          <a:bodyPr/>
          <a:lstStyle/>
          <a:p>
            <a:r>
              <a:rPr lang="en-US" altLang="en-US" dirty="0">
                <a:latin typeface="Times New Roman" panose="02020603050405020304" pitchFamily="18" charset="0"/>
                <a:cs typeface="Times New Roman" panose="02020603050405020304" pitchFamily="18" charset="0"/>
              </a:rPr>
              <a:t>The overall price level generally rises, but some  individual items might stay the same or even decrease. </a:t>
            </a:r>
          </a:p>
        </p:txBody>
      </p:sp>
      <p:pic>
        <p:nvPicPr>
          <p:cNvPr id="26627" name="Picture 2" descr="macinto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69" y="3200400"/>
            <a:ext cx="3110432"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E9FE419-7BA8-4A63-A53E-43101F351FB5}"/>
              </a:ext>
            </a:extLst>
          </p:cNvPr>
          <p:cNvSpPr>
            <a:spLocks noGrp="1"/>
          </p:cNvSpPr>
          <p:nvPr>
            <p:ph type="sldNum" sz="quarter" idx="12"/>
          </p:nvPr>
        </p:nvSpPr>
        <p:spPr/>
        <p:txBody>
          <a:bodyPr/>
          <a:lstStyle/>
          <a:p>
            <a:pPr>
              <a:defRPr/>
            </a:pPr>
            <a:fld id="{34D6A8A7-5109-4035-A6F9-3284B529B11C}" type="slidenum">
              <a:rPr lang="en-US" smtClean="0"/>
              <a:pPr>
                <a:defRPr/>
              </a:pPr>
              <a:t>14</a:t>
            </a:fld>
            <a:endParaRPr lang="en-US" dirty="0"/>
          </a:p>
        </p:txBody>
      </p:sp>
      <p:sp>
        <p:nvSpPr>
          <p:cNvPr id="5" name="TextBox 4">
            <a:extLst>
              <a:ext uri="{FF2B5EF4-FFF2-40B4-BE49-F238E27FC236}">
                <a16:creationId xmlns:a16="http://schemas.microsoft.com/office/drawing/2014/main" id="{18153B83-BEDF-F780-6002-0FD97EAE2D6C}"/>
              </a:ext>
            </a:extLst>
          </p:cNvPr>
          <p:cNvSpPr txBox="1"/>
          <p:nvPr/>
        </p:nvSpPr>
        <p:spPr>
          <a:xfrm>
            <a:off x="304800" y="5867400"/>
            <a:ext cx="4114800" cy="461665"/>
          </a:xfrm>
          <a:prstGeom prst="rect">
            <a:avLst/>
          </a:prstGeom>
          <a:noFill/>
        </p:spPr>
        <p:txBody>
          <a:bodyPr wrap="square" rtlCol="0">
            <a:spAutoFit/>
          </a:bodyPr>
          <a:lstStyle/>
          <a:p>
            <a:r>
              <a:rPr lang="en-US" sz="2400" b="1" dirty="0">
                <a:solidFill>
                  <a:schemeClr val="accent2">
                    <a:lumMod val="75000"/>
                  </a:schemeClr>
                </a:solidFill>
              </a:rPr>
              <a:t>1984 Macintosh Price: $</a:t>
            </a:r>
          </a:p>
        </p:txBody>
      </p:sp>
      <p:sp>
        <p:nvSpPr>
          <p:cNvPr id="6" name="TextBox 5">
            <a:extLst>
              <a:ext uri="{FF2B5EF4-FFF2-40B4-BE49-F238E27FC236}">
                <a16:creationId xmlns:a16="http://schemas.microsoft.com/office/drawing/2014/main" id="{D7FEA179-7979-4AD3-0595-1F8C4C2FBF29}"/>
              </a:ext>
            </a:extLst>
          </p:cNvPr>
          <p:cNvSpPr txBox="1"/>
          <p:nvPr/>
        </p:nvSpPr>
        <p:spPr>
          <a:xfrm>
            <a:off x="4724400" y="5867400"/>
            <a:ext cx="4114800" cy="830997"/>
          </a:xfrm>
          <a:prstGeom prst="rect">
            <a:avLst/>
          </a:prstGeom>
          <a:noFill/>
        </p:spPr>
        <p:txBody>
          <a:bodyPr wrap="square" rtlCol="0">
            <a:spAutoFit/>
          </a:bodyPr>
          <a:lstStyle/>
          <a:p>
            <a:r>
              <a:rPr lang="en-US" sz="2400" b="1" dirty="0">
                <a:solidFill>
                  <a:schemeClr val="accent2">
                    <a:lumMod val="75000"/>
                  </a:schemeClr>
                </a:solidFill>
              </a:rPr>
              <a:t>2023 Apple MacBook Air Price: $</a:t>
            </a:r>
          </a:p>
        </p:txBody>
      </p:sp>
      <p:pic>
        <p:nvPicPr>
          <p:cNvPr id="8" name="Picture 7">
            <a:extLst>
              <a:ext uri="{FF2B5EF4-FFF2-40B4-BE49-F238E27FC236}">
                <a16:creationId xmlns:a16="http://schemas.microsoft.com/office/drawing/2014/main" id="{D4D1E6C8-C2A5-DEF1-A8D3-895AD1D6D970}"/>
              </a:ext>
            </a:extLst>
          </p:cNvPr>
          <p:cNvPicPr>
            <a:picLocks noChangeAspect="1"/>
          </p:cNvPicPr>
          <p:nvPr/>
        </p:nvPicPr>
        <p:blipFill>
          <a:blip r:embed="rId4"/>
          <a:stretch>
            <a:fillRect/>
          </a:stretch>
        </p:blipFill>
        <p:spPr>
          <a:xfrm>
            <a:off x="4810023" y="3044692"/>
            <a:ext cx="3943553" cy="2578233"/>
          </a:xfrm>
          <a:prstGeom prst="rect">
            <a:avLst/>
          </a:prstGeom>
        </p:spPr>
      </p:pic>
    </p:spTree>
    <p:extLst>
      <p:ext uri="{BB962C8B-B14F-4D97-AF65-F5344CB8AC3E}">
        <p14:creationId xmlns:p14="http://schemas.microsoft.com/office/powerpoint/2010/main" val="369816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500"/>
                                        <p:tgtEl>
                                          <p:spTgt spid="2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62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228600"/>
            <a:ext cx="8229600" cy="792162"/>
          </a:xfrm>
        </p:spPr>
        <p:txBody>
          <a:bodyPr/>
          <a:lstStyle/>
          <a:p>
            <a:r>
              <a:rPr lang="en-US" altLang="en-US" sz="4000" b="1" dirty="0"/>
              <a:t>How Accurate is the CPI?</a:t>
            </a:r>
          </a:p>
        </p:txBody>
      </p:sp>
      <p:sp>
        <p:nvSpPr>
          <p:cNvPr id="28674" name="Content Placeholder 2"/>
          <p:cNvSpPr>
            <a:spLocks noGrp="1"/>
          </p:cNvSpPr>
          <p:nvPr>
            <p:ph idx="1"/>
          </p:nvPr>
        </p:nvSpPr>
        <p:spPr>
          <a:xfrm>
            <a:off x="533400" y="1295400"/>
            <a:ext cx="8077200" cy="4525963"/>
          </a:xfrm>
        </p:spPr>
        <p:txBody>
          <a:bodyPr/>
          <a:lstStyle/>
          <a:p>
            <a:r>
              <a:rPr lang="en-US" altLang="en-US" dirty="0">
                <a:latin typeface="Times New Roman" panose="02020603050405020304" pitchFamily="18" charset="0"/>
                <a:cs typeface="Times New Roman" panose="02020603050405020304" pitchFamily="18" charset="0"/>
              </a:rPr>
              <a:t>Not realistic that we buy the same things year after year.</a:t>
            </a:r>
          </a:p>
          <a:p>
            <a:r>
              <a:rPr lang="en-US" altLang="en-US" dirty="0">
                <a:latin typeface="Times New Roman" panose="02020603050405020304" pitchFamily="18" charset="0"/>
                <a:cs typeface="Times New Roman" panose="02020603050405020304" pitchFamily="18" charset="0"/>
              </a:rPr>
              <a:t>Concern that CPI overstates true inflation:</a:t>
            </a:r>
          </a:p>
          <a:p>
            <a:pPr lvl="1"/>
            <a:r>
              <a:rPr lang="en-US" altLang="en-US" dirty="0">
                <a:latin typeface="Times New Roman" panose="02020603050405020304" pitchFamily="18" charset="0"/>
                <a:cs typeface="Times New Roman" panose="02020603050405020304" pitchFamily="18" charset="0"/>
              </a:rPr>
              <a:t>1. Substitution bias</a:t>
            </a:r>
            <a:endParaRPr lang="en-US" altLang="en-US" b="1" dirty="0">
              <a:solidFill>
                <a:srgbClr val="FF0000"/>
              </a:solidFill>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2. Changes in quality</a:t>
            </a:r>
          </a:p>
          <a:p>
            <a:pPr lvl="1"/>
            <a:r>
              <a:rPr lang="en-US" altLang="en-US" dirty="0">
                <a:latin typeface="Times New Roman" panose="02020603050405020304" pitchFamily="18" charset="0"/>
                <a:cs typeface="Times New Roman" panose="02020603050405020304" pitchFamily="18" charset="0"/>
              </a:rPr>
              <a:t>3.</a:t>
            </a:r>
            <a:r>
              <a:rPr lang="en-US" altLang="en-US" b="1" dirty="0">
                <a:solidFill>
                  <a:srgbClr val="FF0000"/>
                </a:solidFill>
                <a:latin typeface="Times New Roman" panose="02020603050405020304" pitchFamily="18" charset="0"/>
                <a:cs typeface="Times New Roman" panose="02020603050405020304" pitchFamily="18" charset="0"/>
              </a:rPr>
              <a:t> New </a:t>
            </a:r>
            <a:r>
              <a:rPr lang="en-US" altLang="en-US" dirty="0">
                <a:latin typeface="Times New Roman" panose="02020603050405020304" pitchFamily="18" charset="0"/>
                <a:cs typeface="Times New Roman" panose="02020603050405020304" pitchFamily="18" charset="0"/>
              </a:rPr>
              <a:t>products &amp; locations</a:t>
            </a:r>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24400"/>
            <a:ext cx="381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724400"/>
            <a:ext cx="2971800"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076D947-C24C-41E2-BB2E-571E8BFBCFE4}"/>
              </a:ext>
            </a:extLst>
          </p:cNvPr>
          <p:cNvSpPr>
            <a:spLocks noGrp="1"/>
          </p:cNvSpPr>
          <p:nvPr>
            <p:ph type="sldNum" sz="quarter" idx="12"/>
          </p:nvPr>
        </p:nvSpPr>
        <p:spPr/>
        <p:txBody>
          <a:bodyPr/>
          <a:lstStyle/>
          <a:p>
            <a:pPr>
              <a:defRPr/>
            </a:pPr>
            <a:fld id="{34D6A8A7-5109-4035-A6F9-3284B529B11C}" type="slidenum">
              <a:rPr lang="en-US" smtClean="0"/>
              <a:pPr>
                <a:defRPr/>
              </a:pPr>
              <a:t>15</a:t>
            </a:fld>
            <a:endParaRPr lang="en-US"/>
          </a:p>
        </p:txBody>
      </p:sp>
    </p:spTree>
    <p:extLst>
      <p:ext uri="{BB962C8B-B14F-4D97-AF65-F5344CB8AC3E}">
        <p14:creationId xmlns:p14="http://schemas.microsoft.com/office/powerpoint/2010/main" val="210857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fade">
                                      <p:cBhvr>
                                        <p:cTn id="7" dur="500"/>
                                        <p:tgtEl>
                                          <p:spTgt spid="28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674">
                                            <p:txEl>
                                              <p:pRg st="1" end="1"/>
                                            </p:txEl>
                                          </p:spTgt>
                                        </p:tgtEl>
                                        <p:attrNameLst>
                                          <p:attrName>style.visibility</p:attrName>
                                        </p:attrNameLst>
                                      </p:cBhvr>
                                      <p:to>
                                        <p:strVal val="visible"/>
                                      </p:to>
                                    </p:set>
                                    <p:animEffect transition="in" filter="fade">
                                      <p:cBhvr>
                                        <p:cTn id="12" dur="500"/>
                                        <p:tgtEl>
                                          <p:spTgt spid="2867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674">
                                            <p:txEl>
                                              <p:pRg st="2" end="2"/>
                                            </p:txEl>
                                          </p:spTgt>
                                        </p:tgtEl>
                                        <p:attrNameLst>
                                          <p:attrName>style.visibility</p:attrName>
                                        </p:attrNameLst>
                                      </p:cBhvr>
                                      <p:to>
                                        <p:strVal val="visible"/>
                                      </p:to>
                                    </p:set>
                                    <p:animEffect transition="in" filter="fade">
                                      <p:cBhvr>
                                        <p:cTn id="15" dur="500"/>
                                        <p:tgtEl>
                                          <p:spTgt spid="286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674">
                                            <p:txEl>
                                              <p:pRg st="3" end="3"/>
                                            </p:txEl>
                                          </p:spTgt>
                                        </p:tgtEl>
                                        <p:attrNameLst>
                                          <p:attrName>style.visibility</p:attrName>
                                        </p:attrNameLst>
                                      </p:cBhvr>
                                      <p:to>
                                        <p:strVal val="visible"/>
                                      </p:to>
                                    </p:set>
                                    <p:animEffect transition="in" filter="fade">
                                      <p:cBhvr>
                                        <p:cTn id="18" dur="500"/>
                                        <p:tgtEl>
                                          <p:spTgt spid="286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674">
                                            <p:txEl>
                                              <p:pRg st="4" end="4"/>
                                            </p:txEl>
                                          </p:spTgt>
                                        </p:tgtEl>
                                        <p:attrNameLst>
                                          <p:attrName>style.visibility</p:attrName>
                                        </p:attrNameLst>
                                      </p:cBhvr>
                                      <p:to>
                                        <p:strVal val="visible"/>
                                      </p:to>
                                    </p:set>
                                    <p:animEffect transition="in" filter="fade">
                                      <p:cBhvr>
                                        <p:cTn id="21" dur="500"/>
                                        <p:tgtEl>
                                          <p:spTgt spid="2867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675"/>
                                        </p:tgtEl>
                                        <p:attrNameLst>
                                          <p:attrName>style.visibility</p:attrName>
                                        </p:attrNameLst>
                                      </p:cBhvr>
                                      <p:to>
                                        <p:strVal val="visible"/>
                                      </p:to>
                                    </p:set>
                                    <p:animEffect transition="in" filter="fade">
                                      <p:cBhvr>
                                        <p:cTn id="26" dur="500"/>
                                        <p:tgtEl>
                                          <p:spTgt spid="286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676"/>
                                        </p:tgtEl>
                                        <p:attrNameLst>
                                          <p:attrName>style.visibility</p:attrName>
                                        </p:attrNameLst>
                                      </p:cBhvr>
                                      <p:to>
                                        <p:strVal val="visible"/>
                                      </p:to>
                                    </p:set>
                                    <p:animEffect transition="in" filter="fade">
                                      <p:cBhvr>
                                        <p:cTn id="31"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C9A6-ACA9-4D3A-9CC6-B62AB4BD9B21}"/>
              </a:ext>
            </a:extLst>
          </p:cNvPr>
          <p:cNvSpPr>
            <a:spLocks noGrp="1"/>
          </p:cNvSpPr>
          <p:nvPr>
            <p:ph type="title"/>
          </p:nvPr>
        </p:nvSpPr>
        <p:spPr>
          <a:xfrm>
            <a:off x="457200" y="274638"/>
            <a:ext cx="8229600" cy="790575"/>
          </a:xfrm>
        </p:spPr>
        <p:txBody>
          <a:bodyPr/>
          <a:lstStyle/>
          <a:p>
            <a:r>
              <a:rPr lang="en-AU" sz="4000" b="1" dirty="0"/>
              <a:t>Traditional versus Chained CPI</a:t>
            </a:r>
          </a:p>
        </p:txBody>
      </p:sp>
      <p:sp>
        <p:nvSpPr>
          <p:cNvPr id="3" name="Content Placeholder 2">
            <a:extLst>
              <a:ext uri="{FF2B5EF4-FFF2-40B4-BE49-F238E27FC236}">
                <a16:creationId xmlns:a16="http://schemas.microsoft.com/office/drawing/2014/main" id="{885DB993-4BDF-4D0C-A260-0209105AEFE7}"/>
              </a:ext>
            </a:extLst>
          </p:cNvPr>
          <p:cNvSpPr>
            <a:spLocks noGrp="1"/>
          </p:cNvSpPr>
          <p:nvPr>
            <p:ph idx="1"/>
          </p:nvPr>
        </p:nvSpPr>
        <p:spPr>
          <a:xfrm>
            <a:off x="457200" y="1295400"/>
            <a:ext cx="8229600" cy="4678363"/>
          </a:xfrm>
        </p:spPr>
        <p:txBody>
          <a:bodyPr/>
          <a:lstStyle/>
          <a:p>
            <a:r>
              <a:rPr lang="en-US" dirty="0">
                <a:latin typeface="Times New Roman" panose="02020603050405020304" pitchFamily="18" charset="0"/>
                <a:cs typeface="Times New Roman" panose="02020603050405020304" pitchFamily="18" charset="0"/>
              </a:rPr>
              <a:t>Chained CPI reduces upward bias of CPI by updating the consumer’s basket of goods &amp; services every month.</a:t>
            </a:r>
          </a:p>
        </p:txBody>
      </p:sp>
      <p:sp>
        <p:nvSpPr>
          <p:cNvPr id="4" name="Slide Number Placeholder 3">
            <a:extLst>
              <a:ext uri="{FF2B5EF4-FFF2-40B4-BE49-F238E27FC236}">
                <a16:creationId xmlns:a16="http://schemas.microsoft.com/office/drawing/2014/main" id="{860F0DFA-B103-4B71-AE49-9D1648025683}"/>
              </a:ext>
            </a:extLst>
          </p:cNvPr>
          <p:cNvSpPr>
            <a:spLocks noGrp="1"/>
          </p:cNvSpPr>
          <p:nvPr>
            <p:ph type="sldNum" sz="quarter" idx="12"/>
          </p:nvPr>
        </p:nvSpPr>
        <p:spPr/>
        <p:txBody>
          <a:bodyPr/>
          <a:lstStyle/>
          <a:p>
            <a:pPr>
              <a:defRPr/>
            </a:pPr>
            <a:fld id="{34D6A8A7-5109-4035-A6F9-3284B529B11C}" type="slidenum">
              <a:rPr lang="en-US" smtClean="0"/>
              <a:pPr>
                <a:defRPr/>
              </a:pPr>
              <a:t>16</a:t>
            </a:fld>
            <a:endParaRPr lang="en-US"/>
          </a:p>
        </p:txBody>
      </p:sp>
      <p:pic>
        <p:nvPicPr>
          <p:cNvPr id="6" name="Picture 5">
            <a:extLst>
              <a:ext uri="{FF2B5EF4-FFF2-40B4-BE49-F238E27FC236}">
                <a16:creationId xmlns:a16="http://schemas.microsoft.com/office/drawing/2014/main" id="{6D0F4E6E-1A5B-467C-8846-A1698D64AAAF}"/>
              </a:ext>
            </a:extLst>
          </p:cNvPr>
          <p:cNvPicPr>
            <a:picLocks noChangeAspect="1"/>
          </p:cNvPicPr>
          <p:nvPr/>
        </p:nvPicPr>
        <p:blipFill>
          <a:blip r:embed="rId3"/>
          <a:stretch>
            <a:fillRect/>
          </a:stretch>
        </p:blipFill>
        <p:spPr>
          <a:xfrm>
            <a:off x="1438275" y="3009900"/>
            <a:ext cx="6253559" cy="3573462"/>
          </a:xfrm>
          <a:prstGeom prst="rect">
            <a:avLst/>
          </a:prstGeom>
        </p:spPr>
      </p:pic>
    </p:spTree>
    <p:extLst>
      <p:ext uri="{BB962C8B-B14F-4D97-AF65-F5344CB8AC3E}">
        <p14:creationId xmlns:p14="http://schemas.microsoft.com/office/powerpoint/2010/main" val="31270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62A9FA-6A33-46B1-8017-EF2360C220A9}"/>
              </a:ext>
            </a:extLst>
          </p:cNvPr>
          <p:cNvSpPr>
            <a:spLocks noGrp="1"/>
          </p:cNvSpPr>
          <p:nvPr>
            <p:ph type="title"/>
          </p:nvPr>
        </p:nvSpPr>
        <p:spPr>
          <a:xfrm>
            <a:off x="457200" y="152400"/>
            <a:ext cx="8229600" cy="868362"/>
          </a:xfrm>
        </p:spPr>
        <p:txBody>
          <a:bodyPr/>
          <a:lstStyle/>
          <a:p>
            <a:r>
              <a:rPr lang="en-US" altLang="en-US" sz="4000" b="1" dirty="0"/>
              <a:t>The Billion Prices Project</a:t>
            </a:r>
          </a:p>
        </p:txBody>
      </p:sp>
      <p:sp>
        <p:nvSpPr>
          <p:cNvPr id="35843" name="Content Placeholder 2">
            <a:extLst>
              <a:ext uri="{FF2B5EF4-FFF2-40B4-BE49-F238E27FC236}">
                <a16:creationId xmlns:a16="http://schemas.microsoft.com/office/drawing/2014/main" id="{88E8AF50-8D84-4C32-8F9A-AAA3F30E1AC1}"/>
              </a:ext>
            </a:extLst>
          </p:cNvPr>
          <p:cNvSpPr>
            <a:spLocks noGrp="1"/>
          </p:cNvSpPr>
          <p:nvPr>
            <p:ph idx="1"/>
          </p:nvPr>
        </p:nvSpPr>
        <p:spPr>
          <a:xfrm>
            <a:off x="457200" y="5105400"/>
            <a:ext cx="8305800" cy="1471257"/>
          </a:xfrm>
        </p:spPr>
        <p:txBody>
          <a:bodyPr/>
          <a:lstStyle/>
          <a:p>
            <a:r>
              <a:rPr lang="en-US" altLang="en-US" dirty="0">
                <a:latin typeface="Times New Roman" panose="02020603050405020304" pitchFamily="18" charset="0"/>
                <a:cs typeface="Times New Roman" panose="02020603050405020304" pitchFamily="18" charset="0"/>
              </a:rPr>
              <a:t>(BPP) tracks price changes of about 5 million items sold online</a:t>
            </a:r>
            <a:endParaRPr lang="en-US" altLang="en-US" b="1" dirty="0">
              <a:solidFill>
                <a:srgbClr val="FF0000"/>
              </a:solidFill>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Data is similar to CPI</a:t>
            </a:r>
            <a:endParaRPr lang="en-US" altLang="en-US"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6" descr="A line graph with two lines titled The Billion Prices Project. Years, from July 2008 to July 2018, is on the x axis and Index values, from 96 to 116, is on the y axis. The lines labeled Online index (Billion Prices Project) and Consumer price index follow similar patterns of index values. Both curves decrease and reach a minimum of 96 between July 2008 and July 2009, then both lines increase and Billion Prices Project reaches a maximum of approximately 114 in July 2018, with Consumer price index just behind at about 113.">
            <a:extLst>
              <a:ext uri="{FF2B5EF4-FFF2-40B4-BE49-F238E27FC236}">
                <a16:creationId xmlns:a16="http://schemas.microsoft.com/office/drawing/2014/main" id="{0643A6EB-537A-43C9-AD1A-D9E40C99E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600200" y="1143000"/>
            <a:ext cx="6248400" cy="376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a:extLst>
              <a:ext uri="{FF2B5EF4-FFF2-40B4-BE49-F238E27FC236}">
                <a16:creationId xmlns:a16="http://schemas.microsoft.com/office/drawing/2014/main" id="{E382A037-CC31-49F3-8427-A3190F30ED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054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Content Placeholder 5">
            <a:extLst>
              <a:ext uri="{FF2B5EF4-FFF2-40B4-BE49-F238E27FC236}">
                <a16:creationId xmlns:a16="http://schemas.microsoft.com/office/drawing/2014/main" id="{ED2EA5C8-6004-4C23-835F-B37D3FA1F392}"/>
              </a:ext>
            </a:extLst>
          </p:cNvPr>
          <p:cNvSpPr>
            <a:spLocks noGrp="1"/>
          </p:cNvSpPr>
          <p:nvPr>
            <p:ph idx="1"/>
          </p:nvPr>
        </p:nvSpPr>
        <p:spPr>
          <a:xfrm>
            <a:off x="5221288" y="1143000"/>
            <a:ext cx="3886200" cy="4525963"/>
          </a:xfrm>
        </p:spPr>
        <p:txBody>
          <a:bodyPr/>
          <a:lstStyle/>
          <a:p>
            <a:pPr algn="r"/>
            <a:r>
              <a:rPr lang="en-US" altLang="en-US">
                <a:latin typeface="Comic Sans MS" panose="030F0702030302020204" pitchFamily="66" charset="0"/>
              </a:rPr>
              <a:t>A price index is like this mosaic photo of Amazon’s CEO. An index cannot capture all of the important drivers</a:t>
            </a:r>
            <a:r>
              <a:rPr lang="en-US" altLang="en-US"/>
              <a:t>. </a:t>
            </a:r>
          </a:p>
        </p:txBody>
      </p:sp>
      <p:sp>
        <p:nvSpPr>
          <p:cNvPr id="37892" name="Title 1">
            <a:extLst>
              <a:ext uri="{FF2B5EF4-FFF2-40B4-BE49-F238E27FC236}">
                <a16:creationId xmlns:a16="http://schemas.microsoft.com/office/drawing/2014/main" id="{B2212AAC-A1AD-4838-9CC1-7B60146DC4BB}"/>
              </a:ext>
            </a:extLst>
          </p:cNvPr>
          <p:cNvSpPr>
            <a:spLocks noGrp="1"/>
          </p:cNvSpPr>
          <p:nvPr>
            <p:ph type="title"/>
          </p:nvPr>
        </p:nvSpPr>
        <p:spPr>
          <a:xfrm>
            <a:off x="4953000" y="0"/>
            <a:ext cx="4114800" cy="1143000"/>
          </a:xfrm>
        </p:spPr>
        <p:txBody>
          <a:bodyPr/>
          <a:lstStyle/>
          <a:p>
            <a:pPr algn="r"/>
            <a:r>
              <a:rPr lang="en-US" altLang="en-US">
                <a:latin typeface="Comic Sans MS" panose="030F0702030302020204" pitchFamily="66" charset="0"/>
              </a:rPr>
              <a:t>Jeff Bezos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621AB-27AE-167F-99CF-A675A098E30B}"/>
              </a:ext>
            </a:extLst>
          </p:cNvPr>
          <p:cNvSpPr>
            <a:spLocks noGrp="1"/>
          </p:cNvSpPr>
          <p:nvPr>
            <p:ph type="sldNum" sz="quarter" idx="12"/>
          </p:nvPr>
        </p:nvSpPr>
        <p:spPr/>
        <p:txBody>
          <a:bodyPr/>
          <a:lstStyle/>
          <a:p>
            <a:pPr>
              <a:defRPr/>
            </a:pPr>
            <a:fld id="{5C3AF5E6-0365-43B1-B04D-098EBF24D87F}" type="slidenum">
              <a:rPr lang="en-US" smtClean="0"/>
              <a:pPr>
                <a:defRPr/>
              </a:pPr>
              <a:t>19</a:t>
            </a:fld>
            <a:endParaRPr lang="en-US"/>
          </a:p>
        </p:txBody>
      </p:sp>
      <p:pic>
        <p:nvPicPr>
          <p:cNvPr id="5" name="Picture 4" descr="A chart of food items&#10;&#10;Description automatically generated">
            <a:extLst>
              <a:ext uri="{FF2B5EF4-FFF2-40B4-BE49-F238E27FC236}">
                <a16:creationId xmlns:a16="http://schemas.microsoft.com/office/drawing/2014/main" id="{B3D249A5-DF58-7BD8-5C12-74393F0AD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6636990" cy="6858000"/>
          </a:xfrm>
          <a:prstGeom prst="rect">
            <a:avLst/>
          </a:prstGeom>
        </p:spPr>
      </p:pic>
    </p:spTree>
    <p:extLst>
      <p:ext uri="{BB962C8B-B14F-4D97-AF65-F5344CB8AC3E}">
        <p14:creationId xmlns:p14="http://schemas.microsoft.com/office/powerpoint/2010/main" val="299328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F3D-10B5-4C04-93A5-B3A069C81EA9}"/>
              </a:ext>
            </a:extLst>
          </p:cNvPr>
          <p:cNvSpPr>
            <a:spLocks noGrp="1"/>
          </p:cNvSpPr>
          <p:nvPr>
            <p:ph type="title"/>
          </p:nvPr>
        </p:nvSpPr>
        <p:spPr>
          <a:xfrm>
            <a:off x="457200" y="274638"/>
            <a:ext cx="8229600" cy="868362"/>
          </a:xfrm>
        </p:spPr>
        <p:txBody>
          <a:bodyPr/>
          <a:lstStyle/>
          <a:p>
            <a:r>
              <a:rPr lang="en-AU" sz="4000" b="1" dirty="0"/>
              <a:t>Big Questions</a:t>
            </a:r>
          </a:p>
        </p:txBody>
      </p:sp>
      <p:sp>
        <p:nvSpPr>
          <p:cNvPr id="3" name="Content Placeholder 2">
            <a:extLst>
              <a:ext uri="{FF2B5EF4-FFF2-40B4-BE49-F238E27FC236}">
                <a16:creationId xmlns:a16="http://schemas.microsoft.com/office/drawing/2014/main" id="{DC2F539B-32FF-4CC7-AAAE-C7FFE8750C46}"/>
              </a:ext>
            </a:extLst>
          </p:cNvPr>
          <p:cNvSpPr>
            <a:spLocks noGrp="1"/>
          </p:cNvSpPr>
          <p:nvPr>
            <p:ph idx="1"/>
          </p:nvPr>
        </p:nvSpPr>
        <p:spPr>
          <a:xfrm>
            <a:off x="457200" y="1447800"/>
            <a:ext cx="8229600" cy="4525963"/>
          </a:xfrm>
        </p:spPr>
        <p:txBody>
          <a:bodyPr/>
          <a:lstStyle/>
          <a:p>
            <a:r>
              <a:rPr lang="en-US" dirty="0">
                <a:latin typeface="Times New Roman" panose="02020603050405020304" pitchFamily="18" charset="0"/>
                <a:cs typeface="Times New Roman" panose="02020603050405020304" pitchFamily="18" charset="0"/>
              </a:rPr>
              <a:t>1. How is inflation measured?</a:t>
            </a:r>
          </a:p>
          <a:p>
            <a:r>
              <a:rPr lang="en-US" dirty="0">
                <a:latin typeface="Times New Roman" panose="02020603050405020304" pitchFamily="18" charset="0"/>
                <a:cs typeface="Times New Roman" panose="02020603050405020304" pitchFamily="18" charset="0"/>
              </a:rPr>
              <a:t>2. What problems does inflation bring?</a:t>
            </a:r>
          </a:p>
          <a:p>
            <a:r>
              <a:rPr lang="en-US" dirty="0">
                <a:latin typeface="Times New Roman" panose="02020603050405020304" pitchFamily="18" charset="0"/>
                <a:cs typeface="Times New Roman" panose="02020603050405020304" pitchFamily="18" charset="0"/>
              </a:rPr>
              <a:t>3. What is the cause of inflation?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DCA2D53-19DD-4978-A05C-933525AA80C3}"/>
              </a:ext>
            </a:extLst>
          </p:cNvPr>
          <p:cNvSpPr>
            <a:spLocks noGrp="1"/>
          </p:cNvSpPr>
          <p:nvPr>
            <p:ph type="sldNum" sz="quarter" idx="12"/>
          </p:nvPr>
        </p:nvSpPr>
        <p:spPr/>
        <p:txBody>
          <a:bodyPr/>
          <a:lstStyle/>
          <a:p>
            <a:pPr>
              <a:defRPr/>
            </a:pPr>
            <a:fld id="{34D6A8A7-5109-4035-A6F9-3284B529B11C}" type="slidenum">
              <a:rPr lang="en-US" smtClean="0"/>
              <a:pPr>
                <a:defRPr/>
              </a:pPr>
              <a:t>2</a:t>
            </a:fld>
            <a:endParaRPr lang="en-US"/>
          </a:p>
        </p:txBody>
      </p:sp>
    </p:spTree>
    <p:extLst>
      <p:ext uri="{BB962C8B-B14F-4D97-AF65-F5344CB8AC3E}">
        <p14:creationId xmlns:p14="http://schemas.microsoft.com/office/powerpoint/2010/main" val="278386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59A6-95FC-439F-A8DC-CF08FB75672E}"/>
              </a:ext>
            </a:extLst>
          </p:cNvPr>
          <p:cNvSpPr>
            <a:spLocks noGrp="1"/>
          </p:cNvSpPr>
          <p:nvPr>
            <p:ph type="title"/>
          </p:nvPr>
        </p:nvSpPr>
        <p:spPr>
          <a:xfrm>
            <a:off x="457200" y="198438"/>
            <a:ext cx="8229600" cy="868362"/>
          </a:xfrm>
        </p:spPr>
        <p:txBody>
          <a:bodyPr/>
          <a:lstStyle/>
          <a:p>
            <a:r>
              <a:rPr lang="en-AU" sz="4000" b="1" dirty="0"/>
              <a:t>Costs of Inflation </a:t>
            </a:r>
          </a:p>
        </p:txBody>
      </p:sp>
      <p:sp>
        <p:nvSpPr>
          <p:cNvPr id="3" name="Content Placeholder 2">
            <a:extLst>
              <a:ext uri="{FF2B5EF4-FFF2-40B4-BE49-F238E27FC236}">
                <a16:creationId xmlns:a16="http://schemas.microsoft.com/office/drawing/2014/main" id="{3277D36F-1DA0-4ACB-9052-D35681C87A59}"/>
              </a:ext>
            </a:extLst>
          </p:cNvPr>
          <p:cNvSpPr>
            <a:spLocks noGrp="1"/>
          </p:cNvSpPr>
          <p:nvPr>
            <p:ph idx="1"/>
          </p:nvPr>
        </p:nvSpPr>
        <p:spPr>
          <a:xfrm>
            <a:off x="457200" y="1417637"/>
            <a:ext cx="8229600" cy="4525963"/>
          </a:xfrm>
        </p:spPr>
        <p:txBody>
          <a:bodyPr/>
          <a:lstStyle/>
          <a:p>
            <a:r>
              <a:rPr lang="en-US" dirty="0">
                <a:latin typeface="Times New Roman" panose="02020603050405020304" pitchFamily="18" charset="0"/>
                <a:cs typeface="Times New Roman" panose="02020603050405020304" pitchFamily="18" charset="0"/>
              </a:rPr>
              <a:t>1. Shoe-leather costs</a:t>
            </a:r>
          </a:p>
          <a:p>
            <a:r>
              <a:rPr lang="en-US" dirty="0">
                <a:latin typeface="Times New Roman" panose="02020603050405020304" pitchFamily="18" charset="0"/>
                <a:cs typeface="Times New Roman" panose="02020603050405020304" pitchFamily="18" charset="0"/>
              </a:rPr>
              <a:t>2. Money illusion</a:t>
            </a:r>
          </a:p>
          <a:p>
            <a:r>
              <a:rPr lang="en-US" dirty="0">
                <a:latin typeface="Times New Roman" panose="02020603050405020304" pitchFamily="18" charset="0"/>
                <a:cs typeface="Times New Roman" panose="02020603050405020304" pitchFamily="18" charset="0"/>
              </a:rPr>
              <a:t>3. Menu costs</a:t>
            </a:r>
          </a:p>
          <a:p>
            <a:r>
              <a:rPr lang="en-US" dirty="0">
                <a:latin typeface="Times New Roman" panose="02020603050405020304" pitchFamily="18" charset="0"/>
                <a:cs typeface="Times New Roman" panose="02020603050405020304" pitchFamily="18" charset="0"/>
              </a:rPr>
              <a:t>4. Future price level uncertainty</a:t>
            </a:r>
          </a:p>
          <a:p>
            <a:r>
              <a:rPr lang="en-US" dirty="0">
                <a:latin typeface="Times New Roman" panose="02020603050405020304" pitchFamily="18" charset="0"/>
                <a:cs typeface="Times New Roman" panose="02020603050405020304" pitchFamily="18" charset="0"/>
              </a:rPr>
              <a:t>5. Wealth redistribution</a:t>
            </a:r>
          </a:p>
          <a:p>
            <a:r>
              <a:rPr lang="en-US" dirty="0">
                <a:latin typeface="Times New Roman" panose="02020603050405020304" pitchFamily="18" charset="0"/>
                <a:cs typeface="Times New Roman" panose="02020603050405020304" pitchFamily="18" charset="0"/>
              </a:rPr>
              <a:t>6. Price confusion</a:t>
            </a:r>
          </a:p>
          <a:p>
            <a:r>
              <a:rPr lang="en-US" dirty="0">
                <a:latin typeface="Times New Roman" panose="02020603050405020304" pitchFamily="18" charset="0"/>
                <a:cs typeface="Times New Roman" panose="02020603050405020304" pitchFamily="18" charset="0"/>
              </a:rPr>
              <a:t>7. Tax distortion</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Placeholder 4" descr="A man folding paper money to weave into bags.">
            <a:extLst>
              <a:ext uri="{FF2B5EF4-FFF2-40B4-BE49-F238E27FC236}">
                <a16:creationId xmlns:a16="http://schemas.microsoft.com/office/drawing/2014/main" id="{FA78C2C0-03F3-42A2-BF02-DF0C8894BB07}"/>
              </a:ext>
            </a:extLst>
          </p:cNvPr>
          <p:cNvPicPr>
            <a:picLocks noChangeAspect="1"/>
          </p:cNvPicPr>
          <p:nvPr/>
        </p:nvPicPr>
        <p:blipFill>
          <a:blip r:embed="rId2"/>
          <a:srcRect l="25577" r="25577"/>
          <a:stretch>
            <a:fillRect/>
          </a:stretch>
        </p:blipFill>
        <p:spPr>
          <a:xfrm>
            <a:off x="6234544" y="1471364"/>
            <a:ext cx="2895601" cy="4853236"/>
          </a:xfrm>
          <a:prstGeom prst="rect">
            <a:avLst/>
          </a:prstGeom>
        </p:spPr>
      </p:pic>
      <p:sp>
        <p:nvSpPr>
          <p:cNvPr id="5" name="Slide Number Placeholder 4">
            <a:extLst>
              <a:ext uri="{FF2B5EF4-FFF2-40B4-BE49-F238E27FC236}">
                <a16:creationId xmlns:a16="http://schemas.microsoft.com/office/drawing/2014/main" id="{ECF67357-614D-4ACE-864A-1453FF6E268B}"/>
              </a:ext>
            </a:extLst>
          </p:cNvPr>
          <p:cNvSpPr>
            <a:spLocks noGrp="1"/>
          </p:cNvSpPr>
          <p:nvPr>
            <p:ph type="sldNum" sz="quarter" idx="12"/>
          </p:nvPr>
        </p:nvSpPr>
        <p:spPr/>
        <p:txBody>
          <a:bodyPr/>
          <a:lstStyle/>
          <a:p>
            <a:pPr>
              <a:defRPr/>
            </a:pPr>
            <a:fld id="{34D6A8A7-5109-4035-A6F9-3284B529B11C}" type="slidenum">
              <a:rPr lang="en-US" smtClean="0"/>
              <a:pPr>
                <a:defRPr/>
              </a:pPr>
              <a:t>20</a:t>
            </a:fld>
            <a:endParaRPr lang="en-US"/>
          </a:p>
        </p:txBody>
      </p:sp>
    </p:spTree>
    <p:extLst>
      <p:ext uri="{BB962C8B-B14F-4D97-AF65-F5344CB8AC3E}">
        <p14:creationId xmlns:p14="http://schemas.microsoft.com/office/powerpoint/2010/main" val="398094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237A-7904-442B-8F0D-7CF267B13822}"/>
              </a:ext>
            </a:extLst>
          </p:cNvPr>
          <p:cNvSpPr>
            <a:spLocks noGrp="1"/>
          </p:cNvSpPr>
          <p:nvPr>
            <p:ph type="title"/>
          </p:nvPr>
        </p:nvSpPr>
        <p:spPr>
          <a:xfrm>
            <a:off x="457200" y="274638"/>
            <a:ext cx="8229600" cy="987425"/>
          </a:xfrm>
        </p:spPr>
        <p:txBody>
          <a:bodyPr/>
          <a:lstStyle/>
          <a:p>
            <a:r>
              <a:rPr lang="en-AU" sz="4000" b="1" dirty="0"/>
              <a:t>1. Shoe-Leather Costs</a:t>
            </a:r>
          </a:p>
        </p:txBody>
      </p:sp>
      <p:sp>
        <p:nvSpPr>
          <p:cNvPr id="3" name="Content Placeholder 2">
            <a:extLst>
              <a:ext uri="{FF2B5EF4-FFF2-40B4-BE49-F238E27FC236}">
                <a16:creationId xmlns:a16="http://schemas.microsoft.com/office/drawing/2014/main" id="{39FCA2E5-1267-4776-BC70-E561679FB09E}"/>
              </a:ext>
            </a:extLst>
          </p:cNvPr>
          <p:cNvSpPr>
            <a:spLocks noGrp="1"/>
          </p:cNvSpPr>
          <p:nvPr>
            <p:ph idx="1"/>
          </p:nvPr>
        </p:nvSpPr>
        <p:spPr>
          <a:xfrm>
            <a:off x="457200" y="1524000"/>
            <a:ext cx="8229600" cy="4525963"/>
          </a:xfrm>
        </p:spPr>
        <p:txBody>
          <a:bodyPr/>
          <a:lstStyle/>
          <a:p>
            <a:r>
              <a:rPr lang="en-US" dirty="0">
                <a:latin typeface="Times New Roman" panose="02020603050405020304" pitchFamily="18" charset="0"/>
                <a:cs typeface="Times New Roman" panose="02020603050405020304" pitchFamily="18" charset="0"/>
              </a:rPr>
              <a:t>Refer to the resources that are wasted when people change their behavior to avoid holding money.</a:t>
            </a:r>
            <a:endParaRPr lang="en-AU" dirty="0">
              <a:latin typeface="Times New Roman" panose="02020603050405020304" pitchFamily="18" charset="0"/>
              <a:cs typeface="Times New Roman" panose="02020603050405020304" pitchFamily="18" charset="0"/>
            </a:endParaRPr>
          </a:p>
        </p:txBody>
      </p:sp>
      <p:pic>
        <p:nvPicPr>
          <p:cNvPr id="2050" name="Picture 2" descr="Automated Teller Machine (ATM) Definition">
            <a:extLst>
              <a:ext uri="{FF2B5EF4-FFF2-40B4-BE49-F238E27FC236}">
                <a16:creationId xmlns:a16="http://schemas.microsoft.com/office/drawing/2014/main" id="{C3E83455-1584-4D04-B68D-463E23845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895600"/>
            <a:ext cx="4343400" cy="28903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ABD1331-5D72-4E2E-BE82-DA5CBB2EE19D}"/>
              </a:ext>
            </a:extLst>
          </p:cNvPr>
          <p:cNvSpPr>
            <a:spLocks noGrp="1"/>
          </p:cNvSpPr>
          <p:nvPr>
            <p:ph type="sldNum" sz="quarter" idx="12"/>
          </p:nvPr>
        </p:nvSpPr>
        <p:spPr/>
        <p:txBody>
          <a:bodyPr/>
          <a:lstStyle/>
          <a:p>
            <a:pPr>
              <a:defRPr/>
            </a:pPr>
            <a:fld id="{34D6A8A7-5109-4035-A6F9-3284B529B11C}" type="slidenum">
              <a:rPr lang="en-US" smtClean="0"/>
              <a:pPr>
                <a:defRPr/>
              </a:pPr>
              <a:t>21</a:t>
            </a:fld>
            <a:endParaRPr lang="en-US"/>
          </a:p>
        </p:txBody>
      </p:sp>
    </p:spTree>
    <p:extLst>
      <p:ext uri="{BB962C8B-B14F-4D97-AF65-F5344CB8AC3E}">
        <p14:creationId xmlns:p14="http://schemas.microsoft.com/office/powerpoint/2010/main" val="368642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381000" y="152400"/>
            <a:ext cx="8229600" cy="990600"/>
          </a:xfrm>
        </p:spPr>
        <p:txBody>
          <a:bodyPr/>
          <a:lstStyle/>
          <a:p>
            <a:r>
              <a:rPr lang="en-US" altLang="en-US" sz="4000" b="1" dirty="0"/>
              <a:t>2. Money Illusion</a:t>
            </a:r>
          </a:p>
        </p:txBody>
      </p:sp>
      <p:sp>
        <p:nvSpPr>
          <p:cNvPr id="3" name="Content Placeholder 2"/>
          <p:cNvSpPr>
            <a:spLocks noGrp="1"/>
          </p:cNvSpPr>
          <p:nvPr>
            <p:ph idx="1"/>
          </p:nvPr>
        </p:nvSpPr>
        <p:spPr>
          <a:xfrm>
            <a:off x="457200" y="1295400"/>
            <a:ext cx="8229600" cy="5105400"/>
          </a:xfrm>
        </p:spPr>
        <p:txBody>
          <a:bodyPr/>
          <a:lstStyle/>
          <a:p>
            <a:pPr>
              <a:defRPr/>
            </a:pPr>
            <a:r>
              <a:rPr lang="en-US" dirty="0">
                <a:latin typeface="Times New Roman" panose="02020603050405020304" pitchFamily="18" charset="0"/>
                <a:cs typeface="Times New Roman" panose="02020603050405020304" pitchFamily="18" charset="0"/>
              </a:rPr>
              <a:t>When people interpret nominal changes as real changes</a:t>
            </a:r>
          </a:p>
          <a:p>
            <a:pPr>
              <a:defRPr/>
            </a:pPr>
            <a:r>
              <a:rPr lang="en-US" sz="3200" dirty="0">
                <a:latin typeface="Times New Roman" panose="02020603050405020304" pitchFamily="18" charset="0"/>
                <a:cs typeface="Times New Roman" panose="02020603050405020304" pitchFamily="18" charset="0"/>
              </a:rPr>
              <a:t>Nominal wage:</a:t>
            </a:r>
          </a:p>
          <a:p>
            <a:pPr lvl="1">
              <a:defRPr/>
            </a:pPr>
            <a:r>
              <a:rPr lang="en-US" dirty="0">
                <a:latin typeface="Times New Roman" panose="02020603050405020304" pitchFamily="18" charset="0"/>
                <a:cs typeface="Times New Roman" panose="02020603050405020304" pitchFamily="18" charset="0"/>
              </a:rPr>
              <a:t>The wage expressed in current dollars.</a:t>
            </a:r>
          </a:p>
          <a:p>
            <a:pPr>
              <a:defRPr/>
            </a:pPr>
            <a:r>
              <a:rPr lang="en-US" dirty="0">
                <a:latin typeface="Times New Roman" panose="02020603050405020304" pitchFamily="18" charset="0"/>
                <a:cs typeface="Times New Roman" panose="02020603050405020304" pitchFamily="18" charset="0"/>
              </a:rPr>
              <a:t>Real wage:</a:t>
            </a:r>
          </a:p>
          <a:p>
            <a:pPr lvl="1">
              <a:defRPr/>
            </a:pPr>
            <a:r>
              <a:rPr lang="en-US" dirty="0">
                <a:latin typeface="Times New Roman" panose="02020603050405020304" pitchFamily="18" charset="0"/>
                <a:cs typeface="Times New Roman" panose="02020603050405020304" pitchFamily="18" charset="0"/>
              </a:rPr>
              <a:t>The wage adjusted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changes in the price level.</a:t>
            </a:r>
          </a:p>
          <a:p>
            <a:pPr lvl="1">
              <a:defRPr/>
            </a:pPr>
            <a:r>
              <a:rPr lang="en-US" dirty="0">
                <a:latin typeface="Times New Roman" panose="02020603050405020304" pitchFamily="18" charset="0"/>
                <a:cs typeface="Times New Roman" panose="02020603050405020304" pitchFamily="18" charset="0"/>
              </a:rPr>
              <a:t>Real</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5" name="Picture 1">
            <a:extLst>
              <a:ext uri="{FF2B5EF4-FFF2-40B4-BE49-F238E27FC236}">
                <a16:creationId xmlns:a16="http://schemas.microsoft.com/office/drawing/2014/main" id="{B92B6F94-5F62-4A98-9ADE-C72600A5B4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657600"/>
            <a:ext cx="3852332" cy="21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34E2F24-B26B-4714-86EE-FAD8060D27FD}"/>
              </a:ext>
            </a:extLst>
          </p:cNvPr>
          <p:cNvSpPr>
            <a:spLocks noGrp="1"/>
          </p:cNvSpPr>
          <p:nvPr>
            <p:ph type="sldNum" sz="quarter" idx="12"/>
          </p:nvPr>
        </p:nvSpPr>
        <p:spPr/>
        <p:txBody>
          <a:bodyPr/>
          <a:lstStyle/>
          <a:p>
            <a:pPr>
              <a:defRPr/>
            </a:pPr>
            <a:fld id="{34D6A8A7-5109-4035-A6F9-3284B529B11C}" type="slidenum">
              <a:rPr lang="en-US" smtClean="0"/>
              <a:pPr>
                <a:defRPr/>
              </a:pPr>
              <a:t>22</a:t>
            </a:fld>
            <a:endParaRPr lang="en-US"/>
          </a:p>
        </p:txBody>
      </p:sp>
    </p:spTree>
    <p:extLst>
      <p:ext uri="{BB962C8B-B14F-4D97-AF65-F5344CB8AC3E}">
        <p14:creationId xmlns:p14="http://schemas.microsoft.com/office/powerpoint/2010/main" val="34604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228600"/>
            <a:ext cx="8229600" cy="914400"/>
          </a:xfrm>
        </p:spPr>
        <p:txBody>
          <a:bodyPr/>
          <a:lstStyle/>
          <a:p>
            <a:r>
              <a:rPr lang="en-US" altLang="en-US" sz="4000" b="1" dirty="0"/>
              <a:t>3. Menu Costs</a:t>
            </a:r>
          </a:p>
        </p:txBody>
      </p:sp>
      <p:sp>
        <p:nvSpPr>
          <p:cNvPr id="33794" name="Content Placeholder 2"/>
          <p:cNvSpPr>
            <a:spLocks noGrp="1"/>
          </p:cNvSpPr>
          <p:nvPr>
            <p:ph idx="1"/>
          </p:nvPr>
        </p:nvSpPr>
        <p:spPr>
          <a:xfrm>
            <a:off x="457200" y="1371600"/>
            <a:ext cx="8229600" cy="914400"/>
          </a:xfrm>
        </p:spPr>
        <p:txBody>
          <a:bodyPr/>
          <a:lstStyle/>
          <a:p>
            <a:r>
              <a:rPr lang="en-US" altLang="en-US" dirty="0">
                <a:latin typeface="Times New Roman" panose="02020603050405020304" pitchFamily="18" charset="0"/>
                <a:cs typeface="Times New Roman" panose="02020603050405020304" pitchFamily="18" charset="0"/>
              </a:rPr>
              <a:t>The costs of changing prices</a:t>
            </a: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89464"/>
            <a:ext cx="7848600" cy="4251325"/>
          </a:xfrm>
          <a:prstGeom prst="rect">
            <a:avLst/>
          </a:prstGeom>
        </p:spPr>
      </p:pic>
      <p:sp>
        <p:nvSpPr>
          <p:cNvPr id="3" name="Slide Number Placeholder 2">
            <a:extLst>
              <a:ext uri="{FF2B5EF4-FFF2-40B4-BE49-F238E27FC236}">
                <a16:creationId xmlns:a16="http://schemas.microsoft.com/office/drawing/2014/main" id="{3BF51E51-FA34-4036-AFB9-A02A10B0907B}"/>
              </a:ext>
            </a:extLst>
          </p:cNvPr>
          <p:cNvSpPr>
            <a:spLocks noGrp="1"/>
          </p:cNvSpPr>
          <p:nvPr>
            <p:ph type="sldNum" sz="quarter" idx="12"/>
          </p:nvPr>
        </p:nvSpPr>
        <p:spPr/>
        <p:txBody>
          <a:bodyPr/>
          <a:lstStyle/>
          <a:p>
            <a:pPr>
              <a:defRPr/>
            </a:pPr>
            <a:fld id="{34D6A8A7-5109-4035-A6F9-3284B529B11C}" type="slidenum">
              <a:rPr lang="en-US" smtClean="0"/>
              <a:pPr>
                <a:defRPr/>
              </a:pPr>
              <a:t>23</a:t>
            </a:fld>
            <a:endParaRPr lang="en-US"/>
          </a:p>
        </p:txBody>
      </p:sp>
    </p:spTree>
    <p:extLst>
      <p:ext uri="{BB962C8B-B14F-4D97-AF65-F5344CB8AC3E}">
        <p14:creationId xmlns:p14="http://schemas.microsoft.com/office/powerpoint/2010/main" val="416235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Effect transition="in" filter="fade">
                                      <p:cBhvr>
                                        <p:cTn id="7" dur="500"/>
                                        <p:tgtEl>
                                          <p:spTgt spid="337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57200" y="274638"/>
            <a:ext cx="8229600" cy="926212"/>
          </a:xfrm>
        </p:spPr>
        <p:txBody>
          <a:bodyPr/>
          <a:lstStyle/>
          <a:p>
            <a:r>
              <a:rPr lang="en-US" altLang="en-US" sz="4000" b="1" dirty="0"/>
              <a:t>4. Future Price Level Uncertainty</a:t>
            </a:r>
          </a:p>
        </p:txBody>
      </p:sp>
      <p:sp>
        <p:nvSpPr>
          <p:cNvPr id="30722" name="Content Placeholder 2"/>
          <p:cNvSpPr>
            <a:spLocks noGrp="1"/>
          </p:cNvSpPr>
          <p:nvPr>
            <p:ph idx="1"/>
          </p:nvPr>
        </p:nvSpPr>
        <p:spPr>
          <a:xfrm>
            <a:off x="533400" y="1447800"/>
            <a:ext cx="8229600" cy="1532302"/>
          </a:xfrm>
        </p:spPr>
        <p:txBody>
          <a:bodyPr/>
          <a:lstStyle/>
          <a:p>
            <a:r>
              <a:rPr lang="en-US" altLang="en-US" dirty="0">
                <a:latin typeface="Times New Roman" panose="02020603050405020304" pitchFamily="18" charset="0"/>
                <a:cs typeface="Times New Roman" panose="02020603050405020304" pitchFamily="18" charset="0"/>
              </a:rPr>
              <a:t> Affects spending on resources</a:t>
            </a:r>
          </a:p>
          <a:p>
            <a:r>
              <a:rPr lang="en-US" altLang="en-US" dirty="0">
                <a:latin typeface="Times New Roman" panose="02020603050405020304" pitchFamily="18" charset="0"/>
                <a:cs typeface="Times New Roman" panose="02020603050405020304" pitchFamily="18" charset="0"/>
              </a:rPr>
              <a:t>Can </a:t>
            </a:r>
            <a:r>
              <a:rPr lang="en-US" altLang="en-US" b="1" dirty="0">
                <a:solidFill>
                  <a:srgbClr val="FF0000"/>
                </a:solidFill>
                <a:latin typeface="Times New Roman" panose="02020603050405020304" pitchFamily="18" charset="0"/>
                <a:cs typeface="Times New Roman" panose="02020603050405020304" pitchFamily="18" charset="0"/>
              </a:rPr>
              <a:t>slow </a:t>
            </a:r>
            <a:r>
              <a:rPr lang="en-US" altLang="en-US" dirty="0">
                <a:latin typeface="Times New Roman" panose="02020603050405020304" pitchFamily="18" charset="0"/>
                <a:cs typeface="Times New Roman" panose="02020603050405020304" pitchFamily="18" charset="0"/>
              </a:rPr>
              <a:t>future output and economic growth</a:t>
            </a:r>
          </a:p>
        </p:txBody>
      </p:sp>
      <p:sp>
        <p:nvSpPr>
          <p:cNvPr id="30723" name="AutoShape 24"/>
          <p:cNvSpPr>
            <a:spLocks noChangeAspect="1" noChangeArrowheads="1" noTextEdit="1"/>
          </p:cNvSpPr>
          <p:nvPr/>
        </p:nvSpPr>
        <p:spPr bwMode="auto">
          <a:xfrm>
            <a:off x="139700" y="2438400"/>
            <a:ext cx="8864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0724" name="Group 5"/>
          <p:cNvGrpSpPr>
            <a:grpSpLocks noChangeAspect="1"/>
          </p:cNvGrpSpPr>
          <p:nvPr/>
        </p:nvGrpSpPr>
        <p:grpSpPr bwMode="auto">
          <a:xfrm>
            <a:off x="152400" y="4038600"/>
            <a:ext cx="8864600" cy="2641600"/>
            <a:chOff x="2840" y="7310"/>
            <a:chExt cx="9404" cy="2882"/>
          </a:xfrm>
        </p:grpSpPr>
        <p:sp>
          <p:nvSpPr>
            <p:cNvPr id="30725" name="AutoShape 24"/>
            <p:cNvSpPr>
              <a:spLocks noChangeAspect="1" noChangeArrowheads="1" noTextEdit="1"/>
            </p:cNvSpPr>
            <p:nvPr/>
          </p:nvSpPr>
          <p:spPr bwMode="auto">
            <a:xfrm>
              <a:off x="2840" y="7310"/>
              <a:ext cx="9404" cy="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26" name="Line 23"/>
            <p:cNvSpPr>
              <a:spLocks noChangeShapeType="1"/>
            </p:cNvSpPr>
            <p:nvPr/>
          </p:nvSpPr>
          <p:spPr bwMode="auto">
            <a:xfrm>
              <a:off x="3555" y="9658"/>
              <a:ext cx="6793" cy="7"/>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0727" name="Line 22"/>
            <p:cNvSpPr>
              <a:spLocks noChangeShapeType="1"/>
            </p:cNvSpPr>
            <p:nvPr/>
          </p:nvSpPr>
          <p:spPr bwMode="auto">
            <a:xfrm flipV="1">
              <a:off x="4177" y="9511"/>
              <a:ext cx="1" cy="1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8" name="Text Box 21"/>
            <p:cNvSpPr txBox="1">
              <a:spLocks noChangeArrowheads="1"/>
            </p:cNvSpPr>
            <p:nvPr/>
          </p:nvSpPr>
          <p:spPr bwMode="auto">
            <a:xfrm>
              <a:off x="3867" y="9764"/>
              <a:ext cx="886"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000000"/>
                  </a:solidFill>
                  <a:latin typeface="Arial" panose="020B0604020202020204" pitchFamily="34" charset="0"/>
                </a:rPr>
                <a:t>Today</a:t>
              </a:r>
            </a:p>
          </p:txBody>
        </p:sp>
        <p:sp>
          <p:nvSpPr>
            <p:cNvPr id="30729" name="Line 20"/>
            <p:cNvSpPr>
              <a:spLocks noChangeShapeType="1"/>
            </p:cNvSpPr>
            <p:nvPr/>
          </p:nvSpPr>
          <p:spPr bwMode="auto">
            <a:xfrm flipV="1">
              <a:off x="9208" y="9504"/>
              <a:ext cx="1" cy="1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0" name="Line 19"/>
            <p:cNvSpPr>
              <a:spLocks noChangeShapeType="1"/>
            </p:cNvSpPr>
            <p:nvPr/>
          </p:nvSpPr>
          <p:spPr bwMode="auto">
            <a:xfrm flipV="1">
              <a:off x="8615" y="9504"/>
              <a:ext cx="1" cy="1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1" name="Line 18"/>
            <p:cNvSpPr>
              <a:spLocks noChangeShapeType="1"/>
            </p:cNvSpPr>
            <p:nvPr/>
          </p:nvSpPr>
          <p:spPr bwMode="auto">
            <a:xfrm flipV="1">
              <a:off x="8031" y="9505"/>
              <a:ext cx="2" cy="1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2" name="Text Box 17"/>
            <p:cNvSpPr txBox="1">
              <a:spLocks noChangeArrowheads="1"/>
            </p:cNvSpPr>
            <p:nvPr/>
          </p:nvSpPr>
          <p:spPr bwMode="auto">
            <a:xfrm>
              <a:off x="7952" y="9764"/>
              <a:ext cx="1561"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000000"/>
                  </a:solidFill>
                  <a:latin typeface="Arial" panose="020B0604020202020204" pitchFamily="34" charset="0"/>
                </a:rPr>
                <a:t>Future Periods</a:t>
              </a:r>
            </a:p>
          </p:txBody>
        </p:sp>
        <p:sp>
          <p:nvSpPr>
            <p:cNvPr id="30733" name="Text Box 16"/>
            <p:cNvSpPr txBox="1">
              <a:spLocks noChangeArrowheads="1"/>
            </p:cNvSpPr>
            <p:nvPr/>
          </p:nvSpPr>
          <p:spPr bwMode="auto">
            <a:xfrm>
              <a:off x="9833" y="9762"/>
              <a:ext cx="690" cy="3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000000"/>
                  </a:solidFill>
                  <a:latin typeface="Arial" panose="020B0604020202020204" pitchFamily="34" charset="0"/>
                </a:rPr>
                <a:t>Time</a:t>
              </a:r>
            </a:p>
          </p:txBody>
        </p:sp>
        <p:sp>
          <p:nvSpPr>
            <p:cNvPr id="30734" name="Text Box 15"/>
            <p:cNvSpPr txBox="1">
              <a:spLocks noChangeArrowheads="1"/>
            </p:cNvSpPr>
            <p:nvPr/>
          </p:nvSpPr>
          <p:spPr bwMode="auto">
            <a:xfrm>
              <a:off x="3506" y="8472"/>
              <a:ext cx="2540" cy="9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C0504D"/>
                  </a:solidFill>
                  <a:latin typeface="Arial" panose="020B0604020202020204" pitchFamily="34" charset="0"/>
                </a:rPr>
                <a:t>Borrow </a:t>
              </a:r>
              <a:r>
                <a:rPr lang="en-US" altLang="en-US" sz="1800">
                  <a:solidFill>
                    <a:srgbClr val="9BBB59"/>
                  </a:solidFill>
                  <a:latin typeface="Arial" panose="020B0604020202020204" pitchFamily="34" charset="0"/>
                </a:rPr>
                <a:t>$$</a:t>
              </a:r>
              <a:endParaRPr lang="en-US" altLang="en-US" sz="1800">
                <a:solidFill>
                  <a:srgbClr val="000000"/>
                </a:solidFill>
                <a:latin typeface="Arial" panose="020B0604020202020204" pitchFamily="34" charset="0"/>
              </a:endParaRPr>
            </a:p>
            <a:p>
              <a:r>
                <a:rPr lang="en-US" altLang="en-US" sz="1800">
                  <a:solidFill>
                    <a:srgbClr val="C0504D"/>
                  </a:solidFill>
                  <a:latin typeface="Arial" panose="020B0604020202020204" pitchFamily="34" charset="0"/>
                </a:rPr>
                <a:t>Build Capital Goods</a:t>
              </a:r>
              <a:endParaRPr lang="en-US" altLang="en-US" sz="1800">
                <a:solidFill>
                  <a:srgbClr val="000000"/>
                </a:solidFill>
                <a:latin typeface="Arial" panose="020B0604020202020204" pitchFamily="34" charset="0"/>
              </a:endParaRPr>
            </a:p>
            <a:p>
              <a:r>
                <a:rPr lang="en-US" altLang="en-US" sz="1800">
                  <a:solidFill>
                    <a:srgbClr val="C0504D"/>
                  </a:solidFill>
                  <a:latin typeface="Arial" panose="020B0604020202020204" pitchFamily="34" charset="0"/>
                </a:rPr>
                <a:t>Hire Workers</a:t>
              </a:r>
              <a:endParaRPr lang="en-US" altLang="en-US" sz="1800">
                <a:solidFill>
                  <a:srgbClr val="000000"/>
                </a:solidFill>
                <a:latin typeface="Arial" panose="020B0604020202020204" pitchFamily="34" charset="0"/>
              </a:endParaRPr>
            </a:p>
          </p:txBody>
        </p:sp>
        <p:sp>
          <p:nvSpPr>
            <p:cNvPr id="30735" name="Text Box 14"/>
            <p:cNvSpPr txBox="1">
              <a:spLocks noChangeArrowheads="1"/>
            </p:cNvSpPr>
            <p:nvPr/>
          </p:nvSpPr>
          <p:spPr bwMode="auto">
            <a:xfrm>
              <a:off x="6046" y="7854"/>
              <a:ext cx="1021"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4F81BD"/>
                  </a:solidFill>
                  <a:latin typeface="Arial" panose="020B0604020202020204" pitchFamily="34" charset="0"/>
                </a:rPr>
                <a:t>Produce</a:t>
              </a:r>
              <a:endParaRPr lang="en-US" altLang="en-US" sz="1800">
                <a:solidFill>
                  <a:srgbClr val="000000"/>
                </a:solidFill>
                <a:latin typeface="Arial" panose="020B0604020202020204" pitchFamily="34" charset="0"/>
              </a:endParaRPr>
            </a:p>
          </p:txBody>
        </p:sp>
        <p:sp>
          <p:nvSpPr>
            <p:cNvPr id="30736" name="Text Box 13"/>
            <p:cNvSpPr txBox="1">
              <a:spLocks noChangeArrowheads="1"/>
            </p:cNvSpPr>
            <p:nvPr/>
          </p:nvSpPr>
          <p:spPr bwMode="auto">
            <a:xfrm>
              <a:off x="8099" y="7854"/>
              <a:ext cx="1258"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4F81BD"/>
                  </a:solidFill>
                  <a:latin typeface="Arial" panose="020B0604020202020204" pitchFamily="34" charset="0"/>
                </a:rPr>
                <a:t>Sell Output </a:t>
              </a:r>
              <a:endParaRPr lang="en-US" altLang="en-US" sz="1800">
                <a:solidFill>
                  <a:srgbClr val="000000"/>
                </a:solidFill>
                <a:latin typeface="Arial" panose="020B0604020202020204" pitchFamily="34" charset="0"/>
              </a:endParaRPr>
            </a:p>
          </p:txBody>
        </p:sp>
        <p:sp>
          <p:nvSpPr>
            <p:cNvPr id="30737" name="Text Box 12"/>
            <p:cNvSpPr txBox="1">
              <a:spLocks noChangeArrowheads="1"/>
            </p:cNvSpPr>
            <p:nvPr/>
          </p:nvSpPr>
          <p:spPr bwMode="auto">
            <a:xfrm>
              <a:off x="3506" y="7605"/>
              <a:ext cx="191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4F81BD"/>
                  </a:solidFill>
                  <a:latin typeface="Arial" panose="020B0604020202020204" pitchFamily="34" charset="0"/>
                </a:rPr>
                <a:t>Prepare to Produce</a:t>
              </a:r>
              <a:endParaRPr lang="en-US" altLang="en-US" sz="1800">
                <a:solidFill>
                  <a:srgbClr val="000000"/>
                </a:solidFill>
                <a:latin typeface="Arial" panose="020B0604020202020204" pitchFamily="34" charset="0"/>
              </a:endParaRPr>
            </a:p>
          </p:txBody>
        </p:sp>
        <p:sp>
          <p:nvSpPr>
            <p:cNvPr id="30738" name="Text Box 11"/>
            <p:cNvSpPr txBox="1">
              <a:spLocks noChangeArrowheads="1"/>
            </p:cNvSpPr>
            <p:nvPr/>
          </p:nvSpPr>
          <p:spPr bwMode="auto">
            <a:xfrm>
              <a:off x="7636" y="8624"/>
              <a:ext cx="1998" cy="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C0504D"/>
                  </a:solidFill>
                  <a:latin typeface="Arial" panose="020B0604020202020204" pitchFamily="34" charset="0"/>
                </a:rPr>
                <a:t>Repay Loans </a:t>
              </a:r>
              <a:r>
                <a:rPr lang="en-US" altLang="en-US" sz="1800">
                  <a:solidFill>
                    <a:srgbClr val="9BBB59"/>
                  </a:solidFill>
                  <a:latin typeface="Arial" panose="020B0604020202020204" pitchFamily="34" charset="0"/>
                </a:rPr>
                <a:t>$$</a:t>
              </a:r>
              <a:endParaRPr lang="en-US" altLang="en-US" sz="1800">
                <a:solidFill>
                  <a:srgbClr val="000000"/>
                </a:solidFill>
                <a:latin typeface="Arial" panose="020B0604020202020204" pitchFamily="34" charset="0"/>
              </a:endParaRPr>
            </a:p>
            <a:p>
              <a:r>
                <a:rPr lang="en-US" altLang="en-US" sz="1800">
                  <a:solidFill>
                    <a:srgbClr val="C0504D"/>
                  </a:solidFill>
                  <a:latin typeface="Arial" panose="020B0604020202020204" pitchFamily="34" charset="0"/>
                </a:rPr>
                <a:t>Pay Workers </a:t>
              </a:r>
              <a:r>
                <a:rPr lang="en-US" altLang="en-US" sz="1800">
                  <a:solidFill>
                    <a:srgbClr val="9BBB59"/>
                  </a:solidFill>
                  <a:latin typeface="Arial" panose="020B0604020202020204" pitchFamily="34" charset="0"/>
                </a:rPr>
                <a:t>$$</a:t>
              </a:r>
              <a:endParaRPr lang="en-US" altLang="en-US" sz="1800">
                <a:solidFill>
                  <a:srgbClr val="000000"/>
                </a:solidFill>
                <a:latin typeface="Arial" panose="020B0604020202020204" pitchFamily="34" charset="0"/>
              </a:endParaRPr>
            </a:p>
          </p:txBody>
        </p:sp>
        <p:cxnSp>
          <p:nvCxnSpPr>
            <p:cNvPr id="30739" name="AutoShape 10"/>
            <p:cNvCxnSpPr>
              <a:cxnSpLocks noChangeShapeType="1"/>
            </p:cNvCxnSpPr>
            <p:nvPr/>
          </p:nvCxnSpPr>
          <p:spPr bwMode="auto">
            <a:xfrm>
              <a:off x="4999" y="8010"/>
              <a:ext cx="808" cy="1"/>
            </a:xfrm>
            <a:prstGeom prst="straightConnector1">
              <a:avLst/>
            </a:prstGeom>
            <a:noFill/>
            <a:ln w="9525">
              <a:solidFill>
                <a:srgbClr val="4F81BD"/>
              </a:solidFill>
              <a:prstDash val="dash"/>
              <a:round/>
              <a:headEnd/>
              <a:tailEnd type="triangle" w="med" len="med"/>
            </a:ln>
            <a:extLst>
              <a:ext uri="{909E8E84-426E-40DD-AFC4-6F175D3DCCD1}">
                <a14:hiddenFill xmlns:a14="http://schemas.microsoft.com/office/drawing/2010/main">
                  <a:noFill/>
                </a14:hiddenFill>
              </a:ext>
            </a:extLst>
          </p:spPr>
        </p:cxnSp>
        <p:cxnSp>
          <p:nvCxnSpPr>
            <p:cNvPr id="30740" name="AutoShape 9"/>
            <p:cNvCxnSpPr>
              <a:cxnSpLocks noChangeShapeType="1"/>
            </p:cNvCxnSpPr>
            <p:nvPr/>
          </p:nvCxnSpPr>
          <p:spPr bwMode="auto">
            <a:xfrm>
              <a:off x="7067" y="8010"/>
              <a:ext cx="884" cy="1"/>
            </a:xfrm>
            <a:prstGeom prst="straightConnector1">
              <a:avLst/>
            </a:prstGeom>
            <a:noFill/>
            <a:ln w="9525">
              <a:solidFill>
                <a:srgbClr val="4F81BD"/>
              </a:solidFill>
              <a:prstDash val="dash"/>
              <a:round/>
              <a:headEnd/>
              <a:tailEnd type="triangle" w="med" len="med"/>
            </a:ln>
            <a:extLst>
              <a:ext uri="{909E8E84-426E-40DD-AFC4-6F175D3DCCD1}">
                <a14:hiddenFill xmlns:a14="http://schemas.microsoft.com/office/drawing/2010/main">
                  <a:noFill/>
                </a14:hiddenFill>
              </a:ext>
            </a:extLst>
          </p:spPr>
        </p:cxnSp>
        <p:sp>
          <p:nvSpPr>
            <p:cNvPr id="30741" name="Text Box 7"/>
            <p:cNvSpPr txBox="1">
              <a:spLocks noChangeArrowheads="1"/>
            </p:cNvSpPr>
            <p:nvPr/>
          </p:nvSpPr>
          <p:spPr bwMode="auto">
            <a:xfrm>
              <a:off x="10523" y="7367"/>
              <a:ext cx="1708" cy="1620"/>
            </a:xfrm>
            <a:prstGeom prst="rect">
              <a:avLst/>
            </a:prstGeom>
            <a:solidFill>
              <a:srgbClr val="FFFFFF"/>
            </a:solidFill>
            <a:ln w="12700">
              <a:solidFill>
                <a:srgbClr val="000000"/>
              </a:solidFill>
              <a:prstDash val="dash"/>
              <a:miter lim="800000"/>
              <a:headEnd/>
              <a:tailEnd/>
            </a:ln>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800">
                  <a:solidFill>
                    <a:srgbClr val="000000"/>
                  </a:solidFill>
                  <a:latin typeface="Arial" panose="020B0604020202020204" pitchFamily="34" charset="0"/>
                </a:rPr>
                <a:t>The real value of these future dollars depends on inflation.</a:t>
              </a:r>
            </a:p>
          </p:txBody>
        </p:sp>
        <p:cxnSp>
          <p:nvCxnSpPr>
            <p:cNvPr id="30742" name="AutoShape 6"/>
            <p:cNvCxnSpPr>
              <a:cxnSpLocks noChangeShapeType="1"/>
            </p:cNvCxnSpPr>
            <p:nvPr/>
          </p:nvCxnSpPr>
          <p:spPr bwMode="auto">
            <a:xfrm flipH="1">
              <a:off x="9513" y="8402"/>
              <a:ext cx="1010" cy="5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 name="Slide Number Placeholder 1">
            <a:extLst>
              <a:ext uri="{FF2B5EF4-FFF2-40B4-BE49-F238E27FC236}">
                <a16:creationId xmlns:a16="http://schemas.microsoft.com/office/drawing/2014/main" id="{DF39C0C6-5BF2-4A11-821B-3115156418C9}"/>
              </a:ext>
            </a:extLst>
          </p:cNvPr>
          <p:cNvSpPr>
            <a:spLocks noGrp="1"/>
          </p:cNvSpPr>
          <p:nvPr>
            <p:ph type="sldNum" sz="quarter" idx="12"/>
          </p:nvPr>
        </p:nvSpPr>
        <p:spPr/>
        <p:txBody>
          <a:bodyPr/>
          <a:lstStyle/>
          <a:p>
            <a:pPr>
              <a:defRPr/>
            </a:pPr>
            <a:fld id="{34D6A8A7-5109-4035-A6F9-3284B529B11C}" type="slidenum">
              <a:rPr lang="en-US" smtClean="0"/>
              <a:pPr>
                <a:defRPr/>
              </a:pPr>
              <a:t>24</a:t>
            </a:fld>
            <a:endParaRPr lang="en-US"/>
          </a:p>
        </p:txBody>
      </p:sp>
    </p:spTree>
    <p:extLst>
      <p:ext uri="{BB962C8B-B14F-4D97-AF65-F5344CB8AC3E}">
        <p14:creationId xmlns:p14="http://schemas.microsoft.com/office/powerpoint/2010/main" val="35870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fade">
                                      <p:cBhvr>
                                        <p:cTn id="7" dur="500"/>
                                        <p:tgtEl>
                                          <p:spTgt spid="30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22">
                                            <p:txEl>
                                              <p:pRg st="1" end="1"/>
                                            </p:txEl>
                                          </p:spTgt>
                                        </p:tgtEl>
                                        <p:attrNameLst>
                                          <p:attrName>style.visibility</p:attrName>
                                        </p:attrNameLst>
                                      </p:cBhvr>
                                      <p:to>
                                        <p:strVal val="visible"/>
                                      </p:to>
                                    </p:set>
                                    <p:animEffect transition="in" filter="fade">
                                      <p:cBhvr>
                                        <p:cTn id="12" dur="500"/>
                                        <p:tgtEl>
                                          <p:spTgt spid="307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4"/>
                                        </p:tgtEl>
                                        <p:attrNameLst>
                                          <p:attrName>style.visibility</p:attrName>
                                        </p:attrNameLst>
                                      </p:cBhvr>
                                      <p:to>
                                        <p:strVal val="visible"/>
                                      </p:to>
                                    </p:set>
                                    <p:animEffect transition="in" filter="fade">
                                      <p:cBhvr>
                                        <p:cTn id="1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CA91-21EB-4360-8CC5-5B7F42B6F1ED}"/>
              </a:ext>
            </a:extLst>
          </p:cNvPr>
          <p:cNvSpPr>
            <a:spLocks noGrp="1"/>
          </p:cNvSpPr>
          <p:nvPr>
            <p:ph type="title"/>
          </p:nvPr>
        </p:nvSpPr>
        <p:spPr>
          <a:xfrm>
            <a:off x="533400" y="152400"/>
            <a:ext cx="8229600" cy="868362"/>
          </a:xfrm>
        </p:spPr>
        <p:txBody>
          <a:bodyPr/>
          <a:lstStyle/>
          <a:p>
            <a:r>
              <a:rPr lang="en-AU" sz="4000" b="1" dirty="0"/>
              <a:t>5. Wealth Distribution</a:t>
            </a:r>
          </a:p>
        </p:txBody>
      </p:sp>
      <p:sp>
        <p:nvSpPr>
          <p:cNvPr id="3" name="Content Placeholder 2">
            <a:extLst>
              <a:ext uri="{FF2B5EF4-FFF2-40B4-BE49-F238E27FC236}">
                <a16:creationId xmlns:a16="http://schemas.microsoft.com/office/drawing/2014/main" id="{3EF79400-02D5-4464-8D21-0F2AFC88AC5E}"/>
              </a:ext>
            </a:extLst>
          </p:cNvPr>
          <p:cNvSpPr>
            <a:spLocks noGrp="1"/>
          </p:cNvSpPr>
          <p:nvPr>
            <p:ph idx="1"/>
          </p:nvPr>
        </p:nvSpPr>
        <p:spPr>
          <a:xfrm>
            <a:off x="457200" y="1219200"/>
            <a:ext cx="8382000" cy="5486400"/>
          </a:xfrm>
        </p:spPr>
        <p:txBody>
          <a:bodyPr/>
          <a:lstStyle/>
          <a:p>
            <a:r>
              <a:rPr lang="en-US" dirty="0">
                <a:latin typeface="Times New Roman" panose="02020603050405020304" pitchFamily="18" charset="0"/>
                <a:cs typeface="Times New Roman" panose="02020603050405020304" pitchFamily="18" charset="0"/>
              </a:rPr>
              <a:t>Inflation can redistribute wealth between borrowers &amp; lenders.</a:t>
            </a:r>
          </a:p>
          <a:p>
            <a:r>
              <a:rPr lang="en-US" dirty="0">
                <a:latin typeface="Times New Roman" panose="02020603050405020304" pitchFamily="18" charset="0"/>
                <a:cs typeface="Times New Roman" panose="02020603050405020304" pitchFamily="18" charset="0"/>
              </a:rPr>
              <a:t>Example: Suppose you borrow $50,000 at 20%.</a:t>
            </a:r>
          </a:p>
          <a:p>
            <a:r>
              <a:rPr lang="en-US" dirty="0">
                <a:latin typeface="Times New Roman" panose="02020603050405020304" pitchFamily="18" charset="0"/>
                <a:cs typeface="Times New Roman" panose="02020603050405020304" pitchFamily="18" charset="0"/>
              </a:rPr>
              <a:t>How much do you expect to pay back in 5 years? </a:t>
            </a:r>
            <a:r>
              <a:rPr lang="en-US" b="1" dirty="0">
                <a:solidFill>
                  <a:srgbClr val="FF0000"/>
                </a:solidFill>
                <a:latin typeface="Times New Roman" panose="02020603050405020304" pitchFamily="18" charset="0"/>
                <a:cs typeface="Times New Roman" panose="02020603050405020304" pitchFamily="18" charset="0"/>
              </a:rPr>
              <a:t>$60,000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If unexpected inflation occurs, you win.</a:t>
            </a:r>
            <a:endParaRPr lang="en-US" b="1" dirty="0">
              <a:solidFill>
                <a:srgbClr val="FF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If the inflation was expected the bank would have adjusted the nominal rate.</a:t>
            </a:r>
          </a:p>
          <a:p>
            <a:r>
              <a:rPr lang="en-US" dirty="0">
                <a:latin typeface="Times New Roman" panose="02020603050405020304" pitchFamily="18" charset="0"/>
                <a:cs typeface="Times New Roman" panose="02020603050405020304" pitchFamily="18" charset="0"/>
              </a:rPr>
              <a:t>3. If unexpected deflation occurs, the  bank wins.</a:t>
            </a:r>
          </a:p>
          <a:p>
            <a:pPr marL="0" indent="0">
              <a:buNone/>
            </a:pPr>
            <a:endParaRPr lang="en-A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013342-E8EB-4F0A-96EE-0C575D4AC107}"/>
              </a:ext>
            </a:extLst>
          </p:cNvPr>
          <p:cNvSpPr>
            <a:spLocks noGrp="1"/>
          </p:cNvSpPr>
          <p:nvPr>
            <p:ph type="sldNum" sz="quarter" idx="12"/>
          </p:nvPr>
        </p:nvSpPr>
        <p:spPr/>
        <p:txBody>
          <a:bodyPr/>
          <a:lstStyle/>
          <a:p>
            <a:pPr>
              <a:defRPr/>
            </a:pPr>
            <a:fld id="{34D6A8A7-5109-4035-A6F9-3284B529B11C}" type="slidenum">
              <a:rPr lang="en-US" smtClean="0"/>
              <a:pPr>
                <a:defRPr/>
              </a:pPr>
              <a:t>25</a:t>
            </a:fld>
            <a:endParaRPr lang="en-US"/>
          </a:p>
        </p:txBody>
      </p:sp>
    </p:spTree>
    <p:extLst>
      <p:ext uri="{BB962C8B-B14F-4D97-AF65-F5344CB8AC3E}">
        <p14:creationId xmlns:p14="http://schemas.microsoft.com/office/powerpoint/2010/main" val="361052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838200" y="193618"/>
            <a:ext cx="7391400" cy="1001712"/>
          </a:xfrm>
        </p:spPr>
        <p:txBody>
          <a:bodyPr/>
          <a:lstStyle/>
          <a:p>
            <a:r>
              <a:rPr lang="en-US" altLang="en-US" sz="4000" b="1" dirty="0"/>
              <a:t>6. Price Confusion</a:t>
            </a:r>
          </a:p>
        </p:txBody>
      </p:sp>
      <p:sp>
        <p:nvSpPr>
          <p:cNvPr id="31746" name="Content Placeholder 2"/>
          <p:cNvSpPr>
            <a:spLocks noGrp="1"/>
          </p:cNvSpPr>
          <p:nvPr>
            <p:ph idx="1"/>
          </p:nvPr>
        </p:nvSpPr>
        <p:spPr>
          <a:xfrm>
            <a:off x="304800" y="1447800"/>
            <a:ext cx="5715000" cy="3124200"/>
          </a:xfrm>
        </p:spPr>
        <p:txBody>
          <a:bodyPr/>
          <a:lstStyle/>
          <a:p>
            <a:r>
              <a:rPr lang="en-US" altLang="en-US" dirty="0">
                <a:latin typeface="Times New Roman" panose="02020603050405020304" pitchFamily="18" charset="0"/>
                <a:cs typeface="Times New Roman" panose="02020603050405020304" pitchFamily="18" charset="0"/>
              </a:rPr>
              <a:t>Price act as a signal for producers.</a:t>
            </a:r>
          </a:p>
          <a:p>
            <a:r>
              <a:rPr lang="en-US" altLang="en-US" sz="3200" dirty="0">
                <a:latin typeface="Times New Roman" panose="02020603050405020304" pitchFamily="18" charset="0"/>
                <a:cs typeface="Times New Roman" panose="02020603050405020304" pitchFamily="18" charset="0"/>
              </a:rPr>
              <a:t>When it is difficult to determine whether prices are changing from </a:t>
            </a:r>
            <a:r>
              <a:rPr lang="en-US" altLang="en-US" sz="3200">
                <a:latin typeface="Times New Roman" panose="02020603050405020304" pitchFamily="18" charset="0"/>
                <a:cs typeface="Times New Roman" panose="02020603050405020304" pitchFamily="18" charset="0"/>
              </a:rPr>
              <a:t>demand shifts</a:t>
            </a:r>
            <a:r>
              <a:rPr lang="en-US" altLang="en-US" dirty="0">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rather </a:t>
            </a:r>
            <a:r>
              <a:rPr lang="en-US" altLang="en-US" sz="3200" dirty="0">
                <a:latin typeface="Times New Roman" panose="02020603050405020304" pitchFamily="18" charset="0"/>
                <a:cs typeface="Times New Roman" panose="02020603050405020304" pitchFamily="18" charset="0"/>
              </a:rPr>
              <a:t>than inflation</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335" y="1676400"/>
            <a:ext cx="2748116"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26F64F5-CA18-43DC-9FC1-D0856FA4EEB2}"/>
              </a:ext>
            </a:extLst>
          </p:cNvPr>
          <p:cNvPicPr>
            <a:picLocks noChangeAspect="1"/>
          </p:cNvPicPr>
          <p:nvPr/>
        </p:nvPicPr>
        <p:blipFill>
          <a:blip r:embed="rId4"/>
          <a:stretch>
            <a:fillRect/>
          </a:stretch>
        </p:blipFill>
        <p:spPr>
          <a:xfrm>
            <a:off x="1621268" y="4572000"/>
            <a:ext cx="5953125" cy="1990725"/>
          </a:xfrm>
          <a:prstGeom prst="rect">
            <a:avLst/>
          </a:prstGeom>
        </p:spPr>
      </p:pic>
      <p:sp>
        <p:nvSpPr>
          <p:cNvPr id="3" name="Slide Number Placeholder 2">
            <a:extLst>
              <a:ext uri="{FF2B5EF4-FFF2-40B4-BE49-F238E27FC236}">
                <a16:creationId xmlns:a16="http://schemas.microsoft.com/office/drawing/2014/main" id="{5EE221D0-B2E3-4AB4-9D9B-D3987FF86DA3}"/>
              </a:ext>
            </a:extLst>
          </p:cNvPr>
          <p:cNvSpPr>
            <a:spLocks noGrp="1"/>
          </p:cNvSpPr>
          <p:nvPr>
            <p:ph type="sldNum" sz="quarter" idx="12"/>
          </p:nvPr>
        </p:nvSpPr>
        <p:spPr/>
        <p:txBody>
          <a:bodyPr/>
          <a:lstStyle/>
          <a:p>
            <a:pPr>
              <a:defRPr/>
            </a:pPr>
            <a:fld id="{34D6A8A7-5109-4035-A6F9-3284B529B11C}" type="slidenum">
              <a:rPr lang="en-US" smtClean="0"/>
              <a:pPr>
                <a:defRPr/>
              </a:pPr>
              <a:t>26</a:t>
            </a:fld>
            <a:endParaRPr lang="en-US"/>
          </a:p>
        </p:txBody>
      </p:sp>
    </p:spTree>
    <p:extLst>
      <p:ext uri="{BB962C8B-B14F-4D97-AF65-F5344CB8AC3E}">
        <p14:creationId xmlns:p14="http://schemas.microsoft.com/office/powerpoint/2010/main" val="397267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6">
                                            <p:txEl>
                                              <p:pRg st="1" end="1"/>
                                            </p:txEl>
                                          </p:spTgt>
                                        </p:tgtEl>
                                        <p:attrNameLst>
                                          <p:attrName>style.visibility</p:attrName>
                                        </p:attrNameLst>
                                      </p:cBhvr>
                                      <p:to>
                                        <p:strVal val="visible"/>
                                      </p:to>
                                    </p:set>
                                    <p:animEffect transition="in" filter="fade">
                                      <p:cBhvr>
                                        <p:cTn id="12" dur="500"/>
                                        <p:tgtEl>
                                          <p:spTgt spid="31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2AA7-D4BF-49E4-AA63-788C4F6E9F9C}"/>
              </a:ext>
            </a:extLst>
          </p:cNvPr>
          <p:cNvSpPr>
            <a:spLocks noGrp="1"/>
          </p:cNvSpPr>
          <p:nvPr>
            <p:ph type="title"/>
          </p:nvPr>
        </p:nvSpPr>
        <p:spPr>
          <a:xfrm>
            <a:off x="457200" y="274638"/>
            <a:ext cx="8229600" cy="944562"/>
          </a:xfrm>
        </p:spPr>
        <p:txBody>
          <a:bodyPr/>
          <a:lstStyle/>
          <a:p>
            <a:r>
              <a:rPr lang="en-AU" sz="4000" b="1" dirty="0"/>
              <a:t>7. Tax Distortions</a:t>
            </a:r>
          </a:p>
        </p:txBody>
      </p:sp>
      <p:sp>
        <p:nvSpPr>
          <p:cNvPr id="3" name="Content Placeholder 2">
            <a:extLst>
              <a:ext uri="{FF2B5EF4-FFF2-40B4-BE49-F238E27FC236}">
                <a16:creationId xmlns:a16="http://schemas.microsoft.com/office/drawing/2014/main" id="{FECDA37B-7804-4AD6-BF08-58C45E148448}"/>
              </a:ext>
            </a:extLst>
          </p:cNvPr>
          <p:cNvSpPr>
            <a:spLocks noGrp="1"/>
          </p:cNvSpPr>
          <p:nvPr>
            <p:ph idx="1"/>
          </p:nvPr>
        </p:nvSpPr>
        <p:spPr>
          <a:xfrm>
            <a:off x="457200" y="1447800"/>
            <a:ext cx="8229600" cy="490855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Capital gains taxes are taxes on the gains realized by selling an asset for more than its purchase price.</a:t>
            </a:r>
          </a:p>
          <a:p>
            <a:r>
              <a:rPr lang="en-US" dirty="0">
                <a:latin typeface="Times New Roman" panose="02020603050405020304" pitchFamily="18" charset="0"/>
                <a:cs typeface="Times New Roman" panose="02020603050405020304" pitchFamily="18" charset="0"/>
              </a:rPr>
              <a:t>Problem: often, the price rises due to inflation rather than an increase in the value of the good.</a:t>
            </a:r>
          </a:p>
          <a:p>
            <a:r>
              <a:rPr lang="en-US" dirty="0">
                <a:latin typeface="Times New Roman" panose="02020603050405020304" pitchFamily="18" charset="0"/>
                <a:cs typeface="Times New Roman" panose="02020603050405020304" pitchFamily="18" charset="0"/>
              </a:rPr>
              <a:t>Example: If you buy a house in 1990 for $ 130000 &amp; sell the house in 2020 for $ 260000: </a:t>
            </a:r>
          </a:p>
          <a:p>
            <a:r>
              <a:rPr lang="en-US" dirty="0">
                <a:latin typeface="Times New Roman" panose="02020603050405020304" pitchFamily="18" charset="0"/>
                <a:cs typeface="Times New Roman" panose="02020603050405020304" pitchFamily="18" charset="0"/>
              </a:rPr>
              <a:t>Capital gains = $130,000</a:t>
            </a:r>
          </a:p>
          <a:p>
            <a:r>
              <a:rPr lang="en-US" dirty="0">
                <a:latin typeface="Times New Roman" panose="02020603050405020304" pitchFamily="18" charset="0"/>
                <a:cs typeface="Times New Roman" panose="02020603050405020304" pitchFamily="18" charset="0"/>
              </a:rPr>
              <a:t>You have to pay taxes on this $130,000</a:t>
            </a:r>
          </a:p>
          <a:p>
            <a:r>
              <a:rPr lang="en-US" dirty="0">
                <a:latin typeface="Times New Roman" panose="02020603050405020304" pitchFamily="18" charset="0"/>
                <a:cs typeface="Times New Roman" panose="02020603050405020304" pitchFamily="18" charset="0"/>
              </a:rPr>
              <a:t>However, if CPI rose from 130</a:t>
            </a:r>
            <a:r>
              <a:rPr lang="en-US" b="1"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260 in those years, the real value of the house is the  same!</a:t>
            </a:r>
          </a:p>
        </p:txBody>
      </p:sp>
      <p:sp>
        <p:nvSpPr>
          <p:cNvPr id="4" name="Slide Number Placeholder 3">
            <a:extLst>
              <a:ext uri="{FF2B5EF4-FFF2-40B4-BE49-F238E27FC236}">
                <a16:creationId xmlns:a16="http://schemas.microsoft.com/office/drawing/2014/main" id="{DE8791D1-7292-4896-A20C-37E2EB1C3C99}"/>
              </a:ext>
            </a:extLst>
          </p:cNvPr>
          <p:cNvSpPr>
            <a:spLocks noGrp="1"/>
          </p:cNvSpPr>
          <p:nvPr>
            <p:ph type="sldNum" sz="quarter" idx="12"/>
          </p:nvPr>
        </p:nvSpPr>
        <p:spPr/>
        <p:txBody>
          <a:bodyPr/>
          <a:lstStyle/>
          <a:p>
            <a:pPr>
              <a:defRPr/>
            </a:pPr>
            <a:fld id="{34D6A8A7-5109-4035-A6F9-3284B529B11C}" type="slidenum">
              <a:rPr lang="en-US" smtClean="0"/>
              <a:pPr>
                <a:defRPr/>
              </a:pPr>
              <a:t>27</a:t>
            </a:fld>
            <a:endParaRPr lang="en-US"/>
          </a:p>
        </p:txBody>
      </p:sp>
    </p:spTree>
    <p:extLst>
      <p:ext uri="{BB962C8B-B14F-4D97-AF65-F5344CB8AC3E}">
        <p14:creationId xmlns:p14="http://schemas.microsoft.com/office/powerpoint/2010/main" val="336350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z="4000" b="1" dirty="0"/>
              <a:t>Using the CPI to Compare Dollar Values Across Time</a:t>
            </a:r>
          </a:p>
        </p:txBody>
      </p:sp>
      <p:sp>
        <p:nvSpPr>
          <p:cNvPr id="39938" name="Content Placeholder 2"/>
          <p:cNvSpPr>
            <a:spLocks noGrp="1"/>
          </p:cNvSpPr>
          <p:nvPr>
            <p:ph idx="1"/>
          </p:nvPr>
        </p:nvSpPr>
        <p:spPr>
          <a:xfrm>
            <a:off x="381000" y="1524000"/>
            <a:ext cx="8229600" cy="1200150"/>
          </a:xfrm>
        </p:spPr>
        <p:txBody>
          <a:bodyPr/>
          <a:lstStyle/>
          <a:p>
            <a:r>
              <a:rPr lang="en-US" altLang="en-US" sz="2800" dirty="0">
                <a:latin typeface="Times New Roman" panose="02020603050405020304" pitchFamily="18" charset="0"/>
                <a:cs typeface="Times New Roman" panose="02020603050405020304" pitchFamily="18" charset="0"/>
              </a:rPr>
              <a:t>To compare prices over time, we convert past prices to today</a:t>
            </a:r>
            <a:r>
              <a:rPr lang="ja-JP" altLang="en-US" sz="2800" dirty="0">
                <a:latin typeface="Times New Roman" panose="02020603050405020304" pitchFamily="18" charset="0"/>
                <a:cs typeface="Times New Roman" panose="02020603050405020304" pitchFamily="18" charset="0"/>
              </a:rPr>
              <a:t>’</a:t>
            </a:r>
            <a:r>
              <a:rPr lang="en-US" altLang="ja-JP" sz="2800" dirty="0">
                <a:latin typeface="Times New Roman" panose="02020603050405020304" pitchFamily="18" charset="0"/>
                <a:cs typeface="Times New Roman" panose="02020603050405020304" pitchFamily="18" charset="0"/>
              </a:rPr>
              <a:t>s prices.</a:t>
            </a:r>
          </a:p>
          <a:p>
            <a:endParaRPr lang="en-US" altLang="en-US" sz="2800" dirty="0"/>
          </a:p>
        </p:txBody>
      </p:sp>
      <p:sp>
        <p:nvSpPr>
          <p:cNvPr id="4" name="Rectangle 3"/>
          <p:cNvSpPr>
            <a:spLocks noRot="1" noChangeAspect="1" noMove="1" noResize="1" noEditPoints="1" noAdjustHandles="1" noChangeArrowheads="1" noChangeShapeType="1" noTextEdit="1"/>
          </p:cNvSpPr>
          <p:nvPr/>
        </p:nvSpPr>
        <p:spPr>
          <a:xfrm>
            <a:off x="190500" y="2514600"/>
            <a:ext cx="8305800" cy="728661"/>
          </a:xfrm>
          <a:prstGeom prst="rect">
            <a:avLst/>
          </a:prstGeom>
          <a:blipFill rotWithShape="1">
            <a:blip r:embed="rId3" cstate="print"/>
            <a:stretch>
              <a:fillRect/>
            </a:stretch>
          </a:blipFill>
        </p:spPr>
        <p:txBody>
          <a:bodyPr/>
          <a:lstStyle/>
          <a:p>
            <a:pPr>
              <a:defRPr/>
            </a:pPr>
            <a:r>
              <a:rPr lang="en-US">
                <a:noFill/>
                <a:ea typeface="+mn-ea"/>
                <a:cs typeface="Arial" charset="0"/>
              </a:rPr>
              <a:t> </a:t>
            </a:r>
          </a:p>
        </p:txBody>
      </p:sp>
      <p:pic>
        <p:nvPicPr>
          <p:cNvPr id="2" name="Picture 1">
            <a:extLst>
              <a:ext uri="{FF2B5EF4-FFF2-40B4-BE49-F238E27FC236}">
                <a16:creationId xmlns:a16="http://schemas.microsoft.com/office/drawing/2014/main" id="{06799876-BE73-4F03-A4E3-890E6F88CED3}"/>
              </a:ext>
            </a:extLst>
          </p:cNvPr>
          <p:cNvPicPr>
            <a:picLocks noChangeAspect="1"/>
          </p:cNvPicPr>
          <p:nvPr/>
        </p:nvPicPr>
        <p:blipFill>
          <a:blip r:embed="rId4"/>
          <a:stretch>
            <a:fillRect/>
          </a:stretch>
        </p:blipFill>
        <p:spPr>
          <a:xfrm>
            <a:off x="609600" y="3432672"/>
            <a:ext cx="7876725" cy="3150690"/>
          </a:xfrm>
          <a:prstGeom prst="rect">
            <a:avLst/>
          </a:prstGeom>
        </p:spPr>
      </p:pic>
      <p:sp>
        <p:nvSpPr>
          <p:cNvPr id="3" name="Slide Number Placeholder 2">
            <a:extLst>
              <a:ext uri="{FF2B5EF4-FFF2-40B4-BE49-F238E27FC236}">
                <a16:creationId xmlns:a16="http://schemas.microsoft.com/office/drawing/2014/main" id="{E3D0FEB8-48A8-4A6A-8009-B9E13D292ED9}"/>
              </a:ext>
            </a:extLst>
          </p:cNvPr>
          <p:cNvSpPr>
            <a:spLocks noGrp="1"/>
          </p:cNvSpPr>
          <p:nvPr>
            <p:ph type="sldNum" sz="quarter" idx="12"/>
          </p:nvPr>
        </p:nvSpPr>
        <p:spPr/>
        <p:txBody>
          <a:bodyPr/>
          <a:lstStyle/>
          <a:p>
            <a:pPr>
              <a:defRPr/>
            </a:pPr>
            <a:fld id="{34D6A8A7-5109-4035-A6F9-3284B529B11C}" type="slidenum">
              <a:rPr lang="en-US" smtClean="0"/>
              <a:pPr>
                <a:defRPr/>
              </a:pPr>
              <a:t>28</a:t>
            </a:fld>
            <a:endParaRPr lang="en-US"/>
          </a:p>
        </p:txBody>
      </p:sp>
    </p:spTree>
    <p:extLst>
      <p:ext uri="{BB962C8B-B14F-4D97-AF65-F5344CB8AC3E}">
        <p14:creationId xmlns:p14="http://schemas.microsoft.com/office/powerpoint/2010/main" val="180530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EA84-D2F0-40FC-9C3E-2AD5FD02061B}"/>
              </a:ext>
            </a:extLst>
          </p:cNvPr>
          <p:cNvSpPr>
            <a:spLocks noGrp="1"/>
          </p:cNvSpPr>
          <p:nvPr>
            <p:ph type="title"/>
          </p:nvPr>
        </p:nvSpPr>
        <p:spPr/>
        <p:txBody>
          <a:bodyPr/>
          <a:lstStyle/>
          <a:p>
            <a:r>
              <a:rPr lang="en-AU" sz="4000" b="1" dirty="0"/>
              <a:t>How Cheap were the first </a:t>
            </a:r>
            <a:br>
              <a:rPr lang="en-AU" sz="4000" b="1" dirty="0"/>
            </a:br>
            <a:r>
              <a:rPr lang="en-AU" sz="4000" b="1" dirty="0"/>
              <a:t>Super Bowl Tickets?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172711-6C4C-4CE6-99C3-8834E6ADF0F0}"/>
                  </a:ext>
                </a:extLst>
              </p:cNvPr>
              <p:cNvSpPr>
                <a:spLocks noGrp="1"/>
              </p:cNvSpPr>
              <p:nvPr>
                <p:ph idx="1"/>
              </p:nvPr>
            </p:nvSpPr>
            <p:spPr>
              <a:xfrm>
                <a:off x="457200" y="1798637"/>
                <a:ext cx="8229600" cy="4525963"/>
              </a:xfrm>
            </p:spPr>
            <p:txBody>
              <a:bodyPr/>
              <a:lstStyle/>
              <a:p>
                <a:r>
                  <a:rPr lang="en-AU" dirty="0">
                    <a:latin typeface="Times New Roman" panose="02020603050405020304" pitchFamily="18" charset="0"/>
                    <a:cs typeface="Times New Roman" panose="02020603050405020304" pitchFamily="18" charset="0"/>
                  </a:rPr>
                  <a:t>CPI from 1967 was 33. </a:t>
                </a:r>
              </a:p>
              <a:p>
                <a:r>
                  <a:rPr lang="en-AU" dirty="0">
                    <a:latin typeface="Times New Roman" panose="02020603050405020304" pitchFamily="18" charset="0"/>
                    <a:cs typeface="Times New Roman" panose="02020603050405020304" pitchFamily="18" charset="0"/>
                  </a:rPr>
                  <a:t>CPI for 2021 was 297.</a:t>
                </a:r>
              </a:p>
              <a:p>
                <a:r>
                  <a:rPr lang="en-AU" dirty="0">
                    <a:latin typeface="Times New Roman" panose="02020603050405020304" pitchFamily="18" charset="0"/>
                    <a:cs typeface="Times New Roman" panose="02020603050405020304" pitchFamily="18" charset="0"/>
                  </a:rPr>
                  <a:t>The cheapest ticket in 1967 cost $6. </a:t>
                </a:r>
              </a:p>
              <a:p>
                <a:r>
                  <a:rPr lang="en-AU" dirty="0">
                    <a:latin typeface="Times New Roman" panose="02020603050405020304" pitchFamily="18" charset="0"/>
                    <a:cs typeface="Times New Roman" panose="02020603050405020304" pitchFamily="18" charset="0"/>
                  </a:rPr>
                  <a:t>Let’s convert the price of a 1967 </a:t>
                </a:r>
                <a:br>
                  <a:rPr lang="en-AU" dirty="0">
                    <a:latin typeface="Times New Roman" panose="02020603050405020304" pitchFamily="18" charset="0"/>
                    <a:cs typeface="Times New Roman" panose="02020603050405020304" pitchFamily="18" charset="0"/>
                  </a:rPr>
                </a:br>
                <a:r>
                  <a:rPr lang="en-AU" dirty="0">
                    <a:latin typeface="Times New Roman" panose="02020603050405020304" pitchFamily="18" charset="0"/>
                    <a:cs typeface="Times New Roman" panose="02020603050405020304" pitchFamily="18" charset="0"/>
                  </a:rPr>
                  <a:t>ticket to 2022 dollars.</a:t>
                </a:r>
              </a:p>
              <a:p>
                <a:r>
                  <a:rPr lang="en-AU" dirty="0">
                    <a:solidFill>
                      <a:schemeClr val="tx1">
                        <a:lumMod val="75000"/>
                        <a:lumOff val="25000"/>
                      </a:schemeClr>
                    </a:solidFill>
                    <a:latin typeface="Times New Roman" panose="02020603050405020304" pitchFamily="18" charset="0"/>
                    <a:cs typeface="Times New Roman" panose="02020603050405020304" pitchFamily="18" charset="0"/>
                  </a:rPr>
                  <a:t>Price in 2022 dollars = </a:t>
                </a:r>
                <a:br>
                  <a:rPr lang="en-AU" dirty="0">
                    <a:solidFill>
                      <a:schemeClr val="tx1">
                        <a:lumMod val="75000"/>
                        <a:lumOff val="25000"/>
                      </a:schemeClr>
                    </a:solidFill>
                    <a:latin typeface="Times New Roman" panose="02020603050405020304" pitchFamily="18" charset="0"/>
                    <a:cs typeface="Times New Roman" panose="02020603050405020304" pitchFamily="18" charset="0"/>
                  </a:rPr>
                </a:br>
                <a14:m>
                  <m:oMath xmlns:m="http://schemas.openxmlformats.org/officeDocument/2006/math">
                    <m:r>
                      <m:rPr>
                        <m:sty m:val="p"/>
                      </m:rPr>
                      <a:rPr lang="en-AU" sz="2800" b="0" i="0" dirty="0" smtClean="0">
                        <a:solidFill>
                          <a:schemeClr val="tx1">
                            <a:lumMod val="75000"/>
                            <a:lumOff val="25000"/>
                          </a:schemeClr>
                        </a:solidFill>
                        <a:latin typeface="Cambria Math" panose="02040503050406030204" pitchFamily="18" charset="0"/>
                        <a:cs typeface="Calibri" panose="020F0502020204030204" pitchFamily="34" charset="0"/>
                      </a:rPr>
                      <m:t>Price</m:t>
                    </m:r>
                    <m:r>
                      <a:rPr lang="en-AU" sz="2800" dirty="0">
                        <a:solidFill>
                          <a:schemeClr val="tx1">
                            <a:lumMod val="75000"/>
                            <a:lumOff val="25000"/>
                          </a:schemeClr>
                        </a:solidFill>
                        <a:latin typeface="Cambria Math" panose="02040503050406030204" pitchFamily="18" charset="0"/>
                        <a:cs typeface="Calibri" panose="020F0502020204030204" pitchFamily="34" charset="0"/>
                      </a:rPr>
                      <m:t> </m:t>
                    </m:r>
                    <m:r>
                      <m:rPr>
                        <m:sty m:val="p"/>
                      </m:rPr>
                      <a:rPr lang="en-AU" sz="2800" dirty="0">
                        <a:solidFill>
                          <a:schemeClr val="tx1">
                            <a:lumMod val="75000"/>
                            <a:lumOff val="25000"/>
                          </a:schemeClr>
                        </a:solidFill>
                        <a:latin typeface="Cambria Math" panose="02040503050406030204" pitchFamily="18" charset="0"/>
                        <a:cs typeface="Calibri" panose="020F0502020204030204" pitchFamily="34" charset="0"/>
                      </a:rPr>
                      <m:t>in</m:t>
                    </m:r>
                    <m:r>
                      <a:rPr lang="en-AU" sz="2800" dirty="0">
                        <a:solidFill>
                          <a:schemeClr val="tx1">
                            <a:lumMod val="75000"/>
                            <a:lumOff val="25000"/>
                          </a:schemeClr>
                        </a:solidFill>
                        <a:latin typeface="Cambria Math" panose="02040503050406030204" pitchFamily="18" charset="0"/>
                        <a:cs typeface="Calibri" panose="020F0502020204030204" pitchFamily="34" charset="0"/>
                      </a:rPr>
                      <m:t> 1967 </m:t>
                    </m:r>
                    <m:r>
                      <m:rPr>
                        <m:sty m:val="p"/>
                      </m:rPr>
                      <a:rPr lang="en-AU" sz="2800" dirty="0">
                        <a:solidFill>
                          <a:schemeClr val="tx1">
                            <a:lumMod val="75000"/>
                            <a:lumOff val="25000"/>
                          </a:schemeClr>
                        </a:solidFill>
                        <a:latin typeface="Cambria Math" panose="02040503050406030204" pitchFamily="18" charset="0"/>
                        <a:cs typeface="Calibri" panose="020F0502020204030204" pitchFamily="34" charset="0"/>
                      </a:rPr>
                      <m:t>dollars</m:t>
                    </m:r>
                    <m:r>
                      <a:rPr lang="en-AU" sz="2800" dirty="0">
                        <a:solidFill>
                          <a:schemeClr val="tx1">
                            <a:lumMod val="75000"/>
                            <a:lumOff val="25000"/>
                          </a:schemeClr>
                        </a:solidFill>
                        <a:latin typeface="Cambria Math" panose="02040503050406030204" pitchFamily="18" charset="0"/>
                        <a:cs typeface="Calibri" panose="020F0502020204030204" pitchFamily="34" charset="0"/>
                      </a:rPr>
                      <m:t>×</m:t>
                    </m:r>
                    <m:d>
                      <m:d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dPr>
                      <m:e>
                        <m:f>
                          <m:f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fPr>
                          <m:num>
                            <m:sSub>
                              <m:sSubPr>
                                <m:ctrlPr>
                                  <a:rPr lang="en-AU" sz="2800" i="1">
                                    <a:solidFill>
                                      <a:schemeClr val="tx1">
                                        <a:lumMod val="75000"/>
                                        <a:lumOff val="25000"/>
                                      </a:schemeClr>
                                    </a:solidFill>
                                    <a:latin typeface="Cambria Math" panose="02040503050406030204" pitchFamily="18" charset="0"/>
                                    <a:cs typeface="Calibri" panose="020F0502020204030204" pitchFamily="34" charset="0"/>
                                  </a:rPr>
                                </m:ctrlPr>
                              </m:sSubPr>
                              <m:e>
                                <m:r>
                                  <m:rPr>
                                    <m:sty m:val="p"/>
                                  </m:rPr>
                                  <a:rPr lang="en-AU" sz="2800">
                                    <a:solidFill>
                                      <a:schemeClr val="tx1">
                                        <a:lumMod val="75000"/>
                                        <a:lumOff val="25000"/>
                                      </a:schemeClr>
                                    </a:solidFill>
                                    <a:latin typeface="Cambria Math" panose="02040503050406030204" pitchFamily="18" charset="0"/>
                                    <a:cs typeface="Calibri" panose="020F0502020204030204" pitchFamily="34" charset="0"/>
                                  </a:rPr>
                                  <m:t>CPI</m:t>
                                </m:r>
                              </m:e>
                              <m:sub>
                                <m:r>
                                  <a:rPr lang="en-AU" sz="2800">
                                    <a:solidFill>
                                      <a:schemeClr val="tx1">
                                        <a:lumMod val="75000"/>
                                        <a:lumOff val="25000"/>
                                      </a:schemeClr>
                                    </a:solidFill>
                                    <a:latin typeface="Cambria Math" panose="02040503050406030204" pitchFamily="18" charset="0"/>
                                    <a:cs typeface="Calibri" panose="020F0502020204030204" pitchFamily="34" charset="0"/>
                                  </a:rPr>
                                  <m:t>20</m:t>
                                </m:r>
                                <m:r>
                                  <a:rPr lang="en-AU" sz="2800" i="1">
                                    <a:solidFill>
                                      <a:schemeClr val="tx1">
                                        <a:lumMod val="75000"/>
                                        <a:lumOff val="25000"/>
                                      </a:schemeClr>
                                    </a:solidFill>
                                    <a:latin typeface="Cambria Math" panose="02040503050406030204" pitchFamily="18" charset="0"/>
                                    <a:cs typeface="Calibri" panose="020F0502020204030204" pitchFamily="34" charset="0"/>
                                  </a:rPr>
                                  <m:t>2</m:t>
                                </m:r>
                                <m:r>
                                  <a:rPr lang="en-US" sz="2800" b="0" i="1" smtClean="0">
                                    <a:solidFill>
                                      <a:schemeClr val="tx1">
                                        <a:lumMod val="75000"/>
                                        <a:lumOff val="25000"/>
                                      </a:schemeClr>
                                    </a:solidFill>
                                    <a:latin typeface="Cambria Math" panose="02040503050406030204" pitchFamily="18" charset="0"/>
                                    <a:cs typeface="Calibri" panose="020F0502020204030204" pitchFamily="34" charset="0"/>
                                  </a:rPr>
                                  <m:t>2</m:t>
                                </m:r>
                              </m:sub>
                            </m:sSub>
                          </m:num>
                          <m:den>
                            <m:sSub>
                              <m:sSubPr>
                                <m:ctrlPr>
                                  <a:rPr lang="en-AU" sz="2800" i="1">
                                    <a:solidFill>
                                      <a:schemeClr val="tx1">
                                        <a:lumMod val="75000"/>
                                        <a:lumOff val="25000"/>
                                      </a:schemeClr>
                                    </a:solidFill>
                                    <a:latin typeface="Cambria Math" panose="02040503050406030204" pitchFamily="18" charset="0"/>
                                    <a:cs typeface="Calibri" panose="020F0502020204030204" pitchFamily="34" charset="0"/>
                                  </a:rPr>
                                </m:ctrlPr>
                              </m:sSubPr>
                              <m:e>
                                <m:r>
                                  <m:rPr>
                                    <m:sty m:val="p"/>
                                  </m:rPr>
                                  <a:rPr lang="en-AU" sz="2800">
                                    <a:solidFill>
                                      <a:schemeClr val="tx1">
                                        <a:lumMod val="75000"/>
                                        <a:lumOff val="25000"/>
                                      </a:schemeClr>
                                    </a:solidFill>
                                    <a:latin typeface="Cambria Math" panose="02040503050406030204" pitchFamily="18" charset="0"/>
                                    <a:cs typeface="Calibri" panose="020F0502020204030204" pitchFamily="34" charset="0"/>
                                  </a:rPr>
                                  <m:t>CPI</m:t>
                                </m:r>
                              </m:e>
                              <m:sub>
                                <m:r>
                                  <a:rPr lang="en-AU" sz="2800">
                                    <a:solidFill>
                                      <a:schemeClr val="tx1">
                                        <a:lumMod val="75000"/>
                                        <a:lumOff val="25000"/>
                                      </a:schemeClr>
                                    </a:solidFill>
                                    <a:latin typeface="Cambria Math" panose="02040503050406030204" pitchFamily="18" charset="0"/>
                                    <a:cs typeface="Calibri" panose="020F0502020204030204" pitchFamily="34" charset="0"/>
                                  </a:rPr>
                                  <m:t>19</m:t>
                                </m:r>
                                <m:r>
                                  <a:rPr lang="en-AU" sz="2800" b="0" i="0" smtClean="0">
                                    <a:solidFill>
                                      <a:schemeClr val="tx1">
                                        <a:lumMod val="75000"/>
                                        <a:lumOff val="25000"/>
                                      </a:schemeClr>
                                    </a:solidFill>
                                    <a:latin typeface="Cambria Math" panose="02040503050406030204" pitchFamily="18" charset="0"/>
                                    <a:cs typeface="Calibri" panose="020F0502020204030204" pitchFamily="34" charset="0"/>
                                  </a:rPr>
                                  <m:t>67</m:t>
                                </m:r>
                              </m:sub>
                            </m:sSub>
                          </m:den>
                        </m:f>
                      </m:e>
                    </m:d>
                    <m:r>
                      <a:rPr lang="en-AU" sz="2800" dirty="0">
                        <a:solidFill>
                          <a:schemeClr val="tx1">
                            <a:lumMod val="75000"/>
                            <a:lumOff val="25000"/>
                          </a:schemeClr>
                        </a:solidFill>
                        <a:latin typeface="Cambria Math" panose="02040503050406030204" pitchFamily="18" charset="0"/>
                        <a:cs typeface="Calibri" panose="020F0502020204030204" pitchFamily="34" charset="0"/>
                      </a:rPr>
                      <m:t>=$</m:t>
                    </m:r>
                    <m:r>
                      <a:rPr lang="en-AU" sz="2800" b="0" i="0" dirty="0" smtClean="0">
                        <a:solidFill>
                          <a:schemeClr val="tx1">
                            <a:lumMod val="75000"/>
                            <a:lumOff val="25000"/>
                          </a:schemeClr>
                        </a:solidFill>
                        <a:latin typeface="Cambria Math" panose="02040503050406030204" pitchFamily="18" charset="0"/>
                        <a:cs typeface="Calibri" panose="020F0502020204030204" pitchFamily="34" charset="0"/>
                      </a:rPr>
                      <m:t>6</m:t>
                    </m:r>
                    <m:r>
                      <a:rPr lang="en-AU" sz="2800" dirty="0">
                        <a:solidFill>
                          <a:schemeClr val="tx1">
                            <a:lumMod val="75000"/>
                            <a:lumOff val="25000"/>
                          </a:schemeClr>
                        </a:solidFill>
                        <a:latin typeface="Cambria Math" panose="02040503050406030204" pitchFamily="18" charset="0"/>
                        <a:cs typeface="Calibri" panose="020F0502020204030204" pitchFamily="34" charset="0"/>
                      </a:rPr>
                      <m:t>×</m:t>
                    </m:r>
                    <m:d>
                      <m:dPr>
                        <m:ctrlPr>
                          <a:rPr lang="en-AU" sz="2800" i="1" dirty="0">
                            <a:solidFill>
                              <a:schemeClr val="tx1">
                                <a:lumMod val="75000"/>
                                <a:lumOff val="25000"/>
                              </a:schemeClr>
                            </a:solidFill>
                            <a:latin typeface="Cambria Math" panose="02040503050406030204" pitchFamily="18" charset="0"/>
                            <a:cs typeface="Calibri" panose="020F0502020204030204" pitchFamily="34" charset="0"/>
                          </a:rPr>
                        </m:ctrlPr>
                      </m:dPr>
                      <m:e>
                        <m:f>
                          <m:fPr>
                            <m:ctrlPr>
                              <a:rPr lang="en-AU" sz="2800" i="1">
                                <a:solidFill>
                                  <a:schemeClr val="tx1">
                                    <a:lumMod val="75000"/>
                                    <a:lumOff val="25000"/>
                                  </a:schemeClr>
                                </a:solidFill>
                                <a:latin typeface="Cambria Math" panose="02040503050406030204" pitchFamily="18" charset="0"/>
                                <a:cs typeface="Calibri" panose="020F0502020204030204" pitchFamily="34" charset="0"/>
                              </a:rPr>
                            </m:ctrlPr>
                          </m:fPr>
                          <m:num>
                            <m:r>
                              <a:rPr lang="en-US" sz="2800" b="1" i="1" smtClean="0">
                                <a:solidFill>
                                  <a:schemeClr val="tx1">
                                    <a:lumMod val="75000"/>
                                    <a:lumOff val="25000"/>
                                  </a:schemeClr>
                                </a:solidFill>
                                <a:latin typeface="Cambria Math" panose="02040503050406030204" pitchFamily="18" charset="0"/>
                                <a:cs typeface="Calibri" panose="020F0502020204030204" pitchFamily="34" charset="0"/>
                              </a:rPr>
                              <m:t>  </m:t>
                            </m:r>
                            <m:r>
                              <a:rPr lang="en-US" sz="2800" b="1" i="1" smtClean="0">
                                <a:solidFill>
                                  <a:schemeClr val="tx1">
                                    <a:lumMod val="75000"/>
                                    <a:lumOff val="25000"/>
                                  </a:schemeClr>
                                </a:solidFill>
                                <a:latin typeface="Cambria Math" panose="02040503050406030204" pitchFamily="18" charset="0"/>
                                <a:cs typeface="Calibri" panose="020F0502020204030204" pitchFamily="34" charset="0"/>
                              </a:rPr>
                              <m:t>𝟐𝟗𝟕</m:t>
                            </m:r>
                            <m:r>
                              <a:rPr lang="en-US" sz="2800" b="1" i="1" smtClean="0">
                                <a:solidFill>
                                  <a:schemeClr val="tx1">
                                    <a:lumMod val="75000"/>
                                    <a:lumOff val="25000"/>
                                  </a:schemeClr>
                                </a:solidFill>
                                <a:latin typeface="Cambria Math" panose="02040503050406030204" pitchFamily="18" charset="0"/>
                                <a:cs typeface="Calibri" panose="020F0502020204030204" pitchFamily="34" charset="0"/>
                              </a:rPr>
                              <m:t>  </m:t>
                            </m:r>
                          </m:num>
                          <m:den>
                            <m:r>
                              <a:rPr lang="en-US" sz="2800" b="1" i="1" smtClean="0">
                                <a:solidFill>
                                  <a:srgbClr val="FF0000"/>
                                </a:solidFill>
                                <a:latin typeface="Cambria Math" panose="02040503050406030204" pitchFamily="18" charset="0"/>
                                <a:cs typeface="Calibri" panose="020F0502020204030204" pitchFamily="34" charset="0"/>
                              </a:rPr>
                              <m:t>   </m:t>
                            </m:r>
                            <m:r>
                              <a:rPr lang="en-US" sz="2800" b="1" i="1" smtClean="0">
                                <a:solidFill>
                                  <a:srgbClr val="FF0000"/>
                                </a:solidFill>
                                <a:latin typeface="Cambria Math" panose="02040503050406030204" pitchFamily="18" charset="0"/>
                                <a:cs typeface="Calibri" panose="020F0502020204030204" pitchFamily="34" charset="0"/>
                              </a:rPr>
                              <m:t>𝟑𝟑</m:t>
                            </m:r>
                            <m:r>
                              <a:rPr lang="en-US" sz="2800" b="1" i="1" smtClean="0">
                                <a:solidFill>
                                  <a:srgbClr val="FF0000"/>
                                </a:solidFill>
                                <a:latin typeface="Cambria Math" panose="02040503050406030204" pitchFamily="18" charset="0"/>
                                <a:cs typeface="Calibri" panose="020F0502020204030204" pitchFamily="34" charset="0"/>
                              </a:rPr>
                              <m:t>  </m:t>
                            </m:r>
                          </m:den>
                        </m:f>
                      </m:e>
                    </m:d>
                    <m:r>
                      <a:rPr lang="en-AU" sz="2800" dirty="0">
                        <a:solidFill>
                          <a:schemeClr val="tx1">
                            <a:lumMod val="75000"/>
                            <a:lumOff val="25000"/>
                          </a:schemeClr>
                        </a:solidFill>
                        <a:latin typeface="Cambria Math" panose="02040503050406030204" pitchFamily="18" charset="0"/>
                        <a:cs typeface="Calibri" panose="020F0502020204030204" pitchFamily="34" charset="0"/>
                      </a:rPr>
                      <m:t>=$</m:t>
                    </m:r>
                  </m:oMath>
                </a14:m>
                <a:endParaRPr lang="en-AU" sz="2800" dirty="0">
                  <a:latin typeface="Times New Roman" panose="02020603050405020304" pitchFamily="18" charset="0"/>
                  <a:cs typeface="Times New Roman" panose="02020603050405020304" pitchFamily="18" charset="0"/>
                </a:endParaRPr>
              </a:p>
              <a:p>
                <a:r>
                  <a:rPr lang="en-AU" dirty="0">
                    <a:latin typeface="Times New Roman" panose="02020603050405020304" pitchFamily="18" charset="0"/>
                    <a:cs typeface="Times New Roman" panose="02020603050405020304" pitchFamily="18" charset="0"/>
                  </a:rPr>
                  <a:t>$54</a:t>
                </a:r>
              </a:p>
            </p:txBody>
          </p:sp>
        </mc:Choice>
        <mc:Fallback>
          <p:sp>
            <p:nvSpPr>
              <p:cNvPr id="3" name="Content Placeholder 2">
                <a:extLst>
                  <a:ext uri="{FF2B5EF4-FFF2-40B4-BE49-F238E27FC236}">
                    <a16:creationId xmlns:a16="http://schemas.microsoft.com/office/drawing/2014/main" id="{90172711-6C4C-4CE6-99C3-8834E6ADF0F0}"/>
                  </a:ext>
                </a:extLst>
              </p:cNvPr>
              <p:cNvSpPr>
                <a:spLocks noGrp="1" noRot="1" noChangeAspect="1" noMove="1" noResize="1" noEditPoints="1" noAdjustHandles="1" noChangeArrowheads="1" noChangeShapeType="1" noTextEdit="1"/>
              </p:cNvSpPr>
              <p:nvPr>
                <p:ph idx="1"/>
              </p:nvPr>
            </p:nvSpPr>
            <p:spPr>
              <a:xfrm>
                <a:off x="457200" y="1798637"/>
                <a:ext cx="8229600" cy="4525963"/>
              </a:xfrm>
              <a:blipFill>
                <a:blip r:embed="rId3"/>
                <a:stretch>
                  <a:fillRect l="-1852" t="-1676" b="-117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D2B58B-5B61-4A35-A011-82048E6E3D89}"/>
              </a:ext>
            </a:extLst>
          </p:cNvPr>
          <p:cNvSpPr>
            <a:spLocks noGrp="1"/>
          </p:cNvSpPr>
          <p:nvPr>
            <p:ph type="sldNum" sz="quarter" idx="12"/>
          </p:nvPr>
        </p:nvSpPr>
        <p:spPr/>
        <p:txBody>
          <a:bodyPr/>
          <a:lstStyle/>
          <a:p>
            <a:pPr>
              <a:defRPr/>
            </a:pPr>
            <a:fld id="{34D6A8A7-5109-4035-A6F9-3284B529B11C}" type="slidenum">
              <a:rPr lang="en-US" smtClean="0"/>
              <a:pPr>
                <a:defRPr/>
              </a:pPr>
              <a:t>29</a:t>
            </a:fld>
            <a:endParaRPr lang="en-US"/>
          </a:p>
        </p:txBody>
      </p:sp>
      <p:pic>
        <p:nvPicPr>
          <p:cNvPr id="6" name="Picture 5" descr="PRINECOMA2_FIGUN08.p259.jpg">
            <a:extLst>
              <a:ext uri="{FF2B5EF4-FFF2-40B4-BE49-F238E27FC236}">
                <a16:creationId xmlns:a16="http://schemas.microsoft.com/office/drawing/2014/main" id="{69B58565-DE6E-4053-93E7-7A51AA026373}"/>
              </a:ext>
            </a:extLst>
          </p:cNvPr>
          <p:cNvPicPr>
            <a:picLocks noChangeAspect="1"/>
          </p:cNvPicPr>
          <p:nvPr/>
        </p:nvPicPr>
        <p:blipFill>
          <a:blip r:embed="rId4"/>
          <a:stretch>
            <a:fillRect/>
          </a:stretch>
        </p:blipFill>
        <p:spPr>
          <a:xfrm>
            <a:off x="7239000" y="1066800"/>
            <a:ext cx="1447800" cy="3550384"/>
          </a:xfrm>
          <a:prstGeom prst="rect">
            <a:avLst/>
          </a:prstGeom>
        </p:spPr>
      </p:pic>
    </p:spTree>
    <p:extLst>
      <p:ext uri="{BB962C8B-B14F-4D97-AF65-F5344CB8AC3E}">
        <p14:creationId xmlns:p14="http://schemas.microsoft.com/office/powerpoint/2010/main" val="17657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E20A-3809-484D-8D49-56B2F284D4ED}"/>
              </a:ext>
            </a:extLst>
          </p:cNvPr>
          <p:cNvSpPr>
            <a:spLocks noGrp="1"/>
          </p:cNvSpPr>
          <p:nvPr>
            <p:ph type="title"/>
          </p:nvPr>
        </p:nvSpPr>
        <p:spPr>
          <a:xfrm>
            <a:off x="457200" y="274638"/>
            <a:ext cx="8229600" cy="792162"/>
          </a:xfrm>
        </p:spPr>
        <p:txBody>
          <a:bodyPr/>
          <a:lstStyle/>
          <a:p>
            <a:r>
              <a:rPr lang="en-AU" sz="4000" b="1" dirty="0"/>
              <a:t>Inflation</a:t>
            </a:r>
          </a:p>
        </p:txBody>
      </p:sp>
      <p:sp>
        <p:nvSpPr>
          <p:cNvPr id="3" name="Content Placeholder 2">
            <a:extLst>
              <a:ext uri="{FF2B5EF4-FFF2-40B4-BE49-F238E27FC236}">
                <a16:creationId xmlns:a16="http://schemas.microsoft.com/office/drawing/2014/main" id="{EE64FCE5-03FF-4548-B6C3-06A6D132713C}"/>
              </a:ext>
            </a:extLst>
          </p:cNvPr>
          <p:cNvSpPr>
            <a:spLocks noGrp="1"/>
          </p:cNvSpPr>
          <p:nvPr>
            <p:ph idx="1"/>
          </p:nvPr>
        </p:nvSpPr>
        <p:spPr>
          <a:xfrm>
            <a:off x="457200" y="1295400"/>
            <a:ext cx="4038600" cy="5181600"/>
          </a:xfrm>
        </p:spPr>
        <p:txBody>
          <a:bodyPr/>
          <a:lstStyle/>
          <a:p>
            <a:r>
              <a:rPr lang="en-US" b="1" dirty="0">
                <a:latin typeface="Times New Roman" panose="02020603050405020304" pitchFamily="18" charset="0"/>
                <a:cs typeface="Times New Roman" panose="02020603050405020304" pitchFamily="18" charset="0"/>
              </a:rPr>
              <a:t>Inflation</a:t>
            </a:r>
            <a:r>
              <a:rPr lang="en-US" dirty="0">
                <a:latin typeface="Times New Roman" panose="02020603050405020304" pitchFamily="18" charset="0"/>
                <a:cs typeface="Times New Roman" panose="02020603050405020304" pitchFamily="18" charset="0"/>
              </a:rPr>
              <a:t>: The growth in the overall level of prices in an economy.</a:t>
            </a:r>
          </a:p>
          <a:p>
            <a:r>
              <a:rPr lang="en-US" b="1" dirty="0">
                <a:latin typeface="Times New Roman" panose="02020603050405020304" pitchFamily="18" charset="0"/>
                <a:cs typeface="Times New Roman" panose="02020603050405020304" pitchFamily="18" charset="0"/>
              </a:rPr>
              <a:t>Hyperinflation</a:t>
            </a:r>
            <a:r>
              <a:rPr lang="en-US" dirty="0">
                <a:latin typeface="Times New Roman" panose="02020603050405020304" pitchFamily="18" charset="0"/>
                <a:cs typeface="Times New Roman" panose="02020603050405020304" pitchFamily="18" charset="0"/>
              </a:rPr>
              <a:t>: An extremely high rate of inflation.</a:t>
            </a:r>
          </a:p>
          <a:p>
            <a:r>
              <a:rPr lang="en-US" b="1" dirty="0">
                <a:latin typeface="Times New Roman" panose="02020603050405020304" pitchFamily="18" charset="0"/>
                <a:cs typeface="Times New Roman" panose="02020603050405020304" pitchFamily="18" charset="0"/>
              </a:rPr>
              <a:t>Deflation</a:t>
            </a:r>
            <a:r>
              <a:rPr lang="en-US" dirty="0">
                <a:latin typeface="Times New Roman" panose="02020603050405020304" pitchFamily="18" charset="0"/>
                <a:cs typeface="Times New Roman" panose="02020603050405020304" pitchFamily="18" charset="0"/>
              </a:rPr>
              <a:t>: Occurs when overall prices fall.</a:t>
            </a:r>
          </a:p>
        </p:txBody>
      </p:sp>
      <p:sp>
        <p:nvSpPr>
          <p:cNvPr id="4" name="Slide Number Placeholder 3">
            <a:extLst>
              <a:ext uri="{FF2B5EF4-FFF2-40B4-BE49-F238E27FC236}">
                <a16:creationId xmlns:a16="http://schemas.microsoft.com/office/drawing/2014/main" id="{DA356813-3537-48B4-A83A-85F91FD70FF8}"/>
              </a:ext>
            </a:extLst>
          </p:cNvPr>
          <p:cNvSpPr>
            <a:spLocks noGrp="1"/>
          </p:cNvSpPr>
          <p:nvPr>
            <p:ph type="sldNum" sz="quarter" idx="12"/>
          </p:nvPr>
        </p:nvSpPr>
        <p:spPr/>
        <p:txBody>
          <a:bodyPr/>
          <a:lstStyle/>
          <a:p>
            <a:pPr>
              <a:defRPr/>
            </a:pPr>
            <a:fld id="{34D6A8A7-5109-4035-A6F9-3284B529B11C}" type="slidenum">
              <a:rPr lang="en-US" smtClean="0"/>
              <a:pPr>
                <a:defRPr/>
              </a:pPr>
              <a:t>3</a:t>
            </a:fld>
            <a:endParaRPr lang="en-US"/>
          </a:p>
        </p:txBody>
      </p:sp>
      <p:pic>
        <p:nvPicPr>
          <p:cNvPr id="5" name="Picture Placeholder 1" descr="Two men holding a cardboard sign with dollars taped to it. Starving Billionaire is written on the sign.">
            <a:extLst>
              <a:ext uri="{FF2B5EF4-FFF2-40B4-BE49-F238E27FC236}">
                <a16:creationId xmlns:a16="http://schemas.microsoft.com/office/drawing/2014/main" id="{506ACF84-154F-45CE-B75E-52803475255F}"/>
              </a:ext>
            </a:extLst>
          </p:cNvPr>
          <p:cNvPicPr>
            <a:picLocks noChangeAspect="1"/>
          </p:cNvPicPr>
          <p:nvPr/>
        </p:nvPicPr>
        <p:blipFill>
          <a:blip r:embed="rId3"/>
          <a:srcRect l="29029" r="29029"/>
          <a:stretch>
            <a:fillRect/>
          </a:stretch>
        </p:blipFill>
        <p:spPr>
          <a:xfrm>
            <a:off x="5021982" y="1675482"/>
            <a:ext cx="4122018" cy="5181600"/>
          </a:xfrm>
          <a:prstGeom prst="rect">
            <a:avLst/>
          </a:prstGeom>
        </p:spPr>
      </p:pic>
    </p:spTree>
    <p:extLst>
      <p:ext uri="{BB962C8B-B14F-4D97-AF65-F5344CB8AC3E}">
        <p14:creationId xmlns:p14="http://schemas.microsoft.com/office/powerpoint/2010/main" val="25263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p:cNvSpPr txBox="1">
            <a:spLocks noChangeArrowheads="1"/>
          </p:cNvSpPr>
          <p:nvPr/>
        </p:nvSpPr>
        <p:spPr bwMode="auto">
          <a:xfrm>
            <a:off x="5327716" y="838200"/>
            <a:ext cx="3663883"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4000" b="1" dirty="0">
                <a:latin typeface="+mj-lt"/>
              </a:rPr>
              <a:t>What is the top grossing film of all time? </a:t>
            </a:r>
          </a:p>
          <a:p>
            <a:pPr algn="ctr" eaLnBrk="1" hangingPunct="1"/>
            <a:endParaRPr lang="en-US" altLang="en-US" sz="4400" dirty="0"/>
          </a:p>
          <a:p>
            <a:pPr algn="ctr" eaLnBrk="1" hangingPunct="1"/>
            <a:r>
              <a:rPr lang="en-US" altLang="en-US" sz="4400" dirty="0"/>
              <a:t>Real</a:t>
            </a:r>
          </a:p>
          <a:p>
            <a:pPr algn="ctr" eaLnBrk="1" hangingPunct="1"/>
            <a:endParaRPr lang="en-US" altLang="en-US" sz="4400" dirty="0"/>
          </a:p>
          <a:p>
            <a:pPr algn="ctr" eaLnBrk="1" hangingPunct="1"/>
            <a:r>
              <a:rPr lang="en-US" altLang="en-US" sz="4400" dirty="0"/>
              <a:t>Nominal</a:t>
            </a:r>
          </a:p>
          <a:p>
            <a:pPr algn="ctr" eaLnBrk="1" hangingPunct="1"/>
            <a:endParaRPr lang="en-US" altLang="en-US" sz="4400" dirty="0"/>
          </a:p>
        </p:txBody>
      </p:sp>
      <p:sp>
        <p:nvSpPr>
          <p:cNvPr id="4" name="Slide Number Placeholder 3">
            <a:extLst>
              <a:ext uri="{FF2B5EF4-FFF2-40B4-BE49-F238E27FC236}">
                <a16:creationId xmlns:a16="http://schemas.microsoft.com/office/drawing/2014/main" id="{BAC9881F-202F-4D93-93A8-56C15FC6ED12}"/>
              </a:ext>
            </a:extLst>
          </p:cNvPr>
          <p:cNvSpPr>
            <a:spLocks noGrp="1"/>
          </p:cNvSpPr>
          <p:nvPr>
            <p:ph type="sldNum" sz="quarter" idx="12"/>
          </p:nvPr>
        </p:nvSpPr>
        <p:spPr/>
        <p:txBody>
          <a:bodyPr/>
          <a:lstStyle/>
          <a:p>
            <a:pPr>
              <a:defRPr/>
            </a:pPr>
            <a:fld id="{34D6A8A7-5109-4035-A6F9-3284B529B11C}" type="slidenum">
              <a:rPr lang="en-US" smtClean="0"/>
              <a:pPr>
                <a:defRPr/>
              </a:pPr>
              <a:t>30</a:t>
            </a:fld>
            <a:endParaRPr lang="en-US"/>
          </a:p>
        </p:txBody>
      </p:sp>
    </p:spTree>
    <p:extLst>
      <p:ext uri="{BB962C8B-B14F-4D97-AF65-F5344CB8AC3E}">
        <p14:creationId xmlns:p14="http://schemas.microsoft.com/office/powerpoint/2010/main" val="209685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2514600" y="304800"/>
            <a:ext cx="4114800" cy="1447800"/>
          </a:xfrm>
        </p:spPr>
        <p:txBody>
          <a:bodyPr/>
          <a:lstStyle/>
          <a:p>
            <a:r>
              <a:rPr lang="en-US" altLang="en-US" sz="4000" b="1" dirty="0"/>
              <a:t>The Main Cause</a:t>
            </a:r>
            <a:br>
              <a:rPr lang="en-US" altLang="en-US" sz="4000" b="1" dirty="0"/>
            </a:br>
            <a:r>
              <a:rPr lang="en-US" altLang="en-US" sz="4000" b="1" dirty="0"/>
              <a:t>of Inflation</a:t>
            </a:r>
          </a:p>
        </p:txBody>
      </p:sp>
      <p:sp>
        <p:nvSpPr>
          <p:cNvPr id="35842" name="Content Placeholder 2"/>
          <p:cNvSpPr>
            <a:spLocks noGrp="1"/>
          </p:cNvSpPr>
          <p:nvPr>
            <p:ph idx="1"/>
          </p:nvPr>
        </p:nvSpPr>
        <p:spPr>
          <a:xfrm>
            <a:off x="457200" y="1981200"/>
            <a:ext cx="8229600" cy="4572000"/>
          </a:xfrm>
        </p:spPr>
        <p:txBody>
          <a:bodyPr/>
          <a:lstStyle/>
          <a:p>
            <a:r>
              <a:rPr lang="en-US" altLang="en-US" dirty="0">
                <a:latin typeface="Times New Roman" panose="02020603050405020304" pitchFamily="18" charset="0"/>
                <a:cs typeface="Times New Roman" panose="02020603050405020304" pitchFamily="18" charset="0"/>
              </a:rPr>
              <a:t>Inflation is consistently traced to expansion in a nation’</a:t>
            </a:r>
            <a:r>
              <a:rPr lang="en-US" altLang="ja-JP" dirty="0">
                <a:latin typeface="Times New Roman" panose="02020603050405020304" pitchFamily="18" charset="0"/>
                <a:cs typeface="Times New Roman" panose="02020603050405020304" pitchFamily="18" charset="0"/>
              </a:rPr>
              <a:t>s money supply</a:t>
            </a:r>
          </a:p>
          <a:p>
            <a:pPr lvl="1"/>
            <a:r>
              <a:rPr lang="en-US" altLang="en-US" dirty="0">
                <a:latin typeface="Times New Roman" panose="02020603050405020304" pitchFamily="18" charset="0"/>
                <a:cs typeface="Times New Roman" panose="02020603050405020304" pitchFamily="18" charset="0"/>
              </a:rPr>
              <a:t> Inflation and  money growth move together</a:t>
            </a:r>
          </a:p>
          <a:p>
            <a:r>
              <a:rPr lang="en-US" altLang="en-US" dirty="0">
                <a:latin typeface="Times New Roman" panose="02020603050405020304" pitchFamily="18" charset="0"/>
                <a:cs typeface="Times New Roman" panose="02020603050405020304" pitchFamily="18" charset="0"/>
              </a:rPr>
              <a:t>When the  supply of money in an economy grows </a:t>
            </a:r>
            <a:r>
              <a:rPr lang="en-US" altLang="en-US" i="1" dirty="0">
                <a:latin typeface="Times New Roman" panose="02020603050405020304" pitchFamily="18" charset="0"/>
                <a:cs typeface="Times New Roman" panose="02020603050405020304" pitchFamily="18" charset="0"/>
              </a:rPr>
              <a:t>relative to the quantity of goods and services</a:t>
            </a:r>
            <a:r>
              <a:rPr lang="en-US" altLang="en-US" dirty="0">
                <a:latin typeface="Times New Roman" panose="02020603050405020304" pitchFamily="18" charset="0"/>
                <a:cs typeface="Times New Roman" panose="02020603050405020304" pitchFamily="18" charset="0"/>
              </a:rPr>
              <a:t>, then it takes more money to buy any particular good or service.  </a:t>
            </a:r>
          </a:p>
          <a:p>
            <a:pPr lvl="1"/>
            <a:r>
              <a:rPr lang="en-US" altLang="en-US" dirty="0">
                <a:latin typeface="Times New Roman" panose="02020603050405020304" pitchFamily="18" charset="0"/>
                <a:cs typeface="Times New Roman" panose="02020603050405020304" pitchFamily="18" charset="0"/>
              </a:rPr>
              <a:t>Money becomes less valuable – and this is inflation.</a:t>
            </a:r>
            <a:endParaRPr lang="en-US" altLang="en-US" b="1" dirty="0">
              <a:solidFill>
                <a:srgbClr val="FF0000"/>
              </a:solidFill>
              <a:latin typeface="Times New Roman" panose="02020603050405020304" pitchFamily="18" charset="0"/>
              <a:cs typeface="Times New Roman" panose="02020603050405020304" pitchFamily="18" charset="0"/>
            </a:endParaRPr>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0"/>
            <a:ext cx="190500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4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0"/>
            <a:ext cx="22447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3079C5C-CD8C-4025-AAAF-CAB4596A33B4}"/>
              </a:ext>
            </a:extLst>
          </p:cNvPr>
          <p:cNvSpPr>
            <a:spLocks noGrp="1"/>
          </p:cNvSpPr>
          <p:nvPr>
            <p:ph type="sldNum" sz="quarter" idx="12"/>
          </p:nvPr>
        </p:nvSpPr>
        <p:spPr/>
        <p:txBody>
          <a:bodyPr/>
          <a:lstStyle/>
          <a:p>
            <a:pPr>
              <a:defRPr/>
            </a:pPr>
            <a:fld id="{34D6A8A7-5109-4035-A6F9-3284B529B11C}" type="slidenum">
              <a:rPr lang="en-US" smtClean="0"/>
              <a:pPr>
                <a:defRPr/>
              </a:pPr>
              <a:t>31</a:t>
            </a:fld>
            <a:endParaRPr lang="en-US"/>
          </a:p>
        </p:txBody>
      </p:sp>
    </p:spTree>
    <p:extLst>
      <p:ext uri="{BB962C8B-B14F-4D97-AF65-F5344CB8AC3E}">
        <p14:creationId xmlns:p14="http://schemas.microsoft.com/office/powerpoint/2010/main" val="20872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fade">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fade">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fade">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fade">
                                      <p:cBhvr>
                                        <p:cTn id="22" dur="500"/>
                                        <p:tgtEl>
                                          <p:spTgt spid="358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1E21-21BB-442C-8D45-5D342773EDE5}"/>
              </a:ext>
            </a:extLst>
          </p:cNvPr>
          <p:cNvSpPr>
            <a:spLocks noGrp="1"/>
          </p:cNvSpPr>
          <p:nvPr>
            <p:ph type="title"/>
          </p:nvPr>
        </p:nvSpPr>
        <p:spPr>
          <a:xfrm>
            <a:off x="457200" y="274638"/>
            <a:ext cx="8229600" cy="868362"/>
          </a:xfrm>
        </p:spPr>
        <p:txBody>
          <a:bodyPr/>
          <a:lstStyle/>
          <a:p>
            <a:r>
              <a:rPr lang="en-AU" sz="4000" b="1" dirty="0"/>
              <a:t>Equation of Exchange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252BA-A508-4792-923B-20C7CA2F96F9}"/>
                  </a:ext>
                </a:extLst>
              </p:cNvPr>
              <p:cNvSpPr>
                <a:spLocks noGrp="1"/>
              </p:cNvSpPr>
              <p:nvPr>
                <p:ph idx="1"/>
              </p:nvPr>
            </p:nvSpPr>
            <p:spPr>
              <a:xfrm>
                <a:off x="457200" y="1447800"/>
                <a:ext cx="8229600" cy="4876800"/>
              </a:xfrm>
            </p:spPr>
            <p:txBody>
              <a:bodyPr/>
              <a:lstStyle/>
              <a:p>
                <a:r>
                  <a:rPr lang="en-US" b="1" dirty="0">
                    <a:solidFill>
                      <a:srgbClr val="FF0000"/>
                    </a:solidFill>
                    <a:latin typeface="Times New Roman" panose="02020603050405020304" pitchFamily="18" charset="0"/>
                    <a:cs typeface="Times New Roman" panose="02020603050405020304" pitchFamily="18" charset="0"/>
                  </a:rPr>
                  <a:t>Equation of exchange</a:t>
                </a:r>
                <a:r>
                  <a:rPr lang="en-US" dirty="0">
                    <a:latin typeface="Times New Roman" panose="02020603050405020304" pitchFamily="18" charset="0"/>
                    <a:cs typeface="Times New Roman" panose="02020603050405020304" pitchFamily="18" charset="0"/>
                  </a:rPr>
                  <a:t>: Specifies the long-run relationship between the money supply, the price level, real GDP, and the velocity of money.</a:t>
                </a:r>
              </a:p>
              <a:p>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 quantity of money</a:t>
                </a:r>
              </a:p>
              <a:p>
                <a:r>
                  <a:rPr lang="en-US" dirty="0">
                    <a:latin typeface="Times New Roman" panose="02020603050405020304" pitchFamily="18" charset="0"/>
                    <a:cs typeface="Times New Roman" panose="02020603050405020304" pitchFamily="18" charset="0"/>
                  </a:rPr>
                  <a:t>V: velocity of money</a:t>
                </a:r>
              </a:p>
              <a:p>
                <a:r>
                  <a:rPr lang="en-US" dirty="0">
                    <a:latin typeface="Times New Roman" panose="02020603050405020304" pitchFamily="18" charset="0"/>
                    <a:cs typeface="Times New Roman" panose="02020603050405020304" pitchFamily="18" charset="0"/>
                  </a:rPr>
                  <a:t>P: price level</a:t>
                </a:r>
              </a:p>
              <a:p>
                <a:r>
                  <a:rPr lang="en-US" dirty="0">
                    <a:latin typeface="Times New Roman" panose="02020603050405020304" pitchFamily="18" charset="0"/>
                    <a:cs typeface="Times New Roman" panose="02020603050405020304" pitchFamily="18" charset="0"/>
                  </a:rPr>
                  <a:t>Y: real GDP</a:t>
                </a:r>
              </a:p>
            </p:txBody>
          </p:sp>
        </mc:Choice>
        <mc:Fallback xmlns="">
          <p:sp>
            <p:nvSpPr>
              <p:cNvPr id="3" name="Content Placeholder 2">
                <a:extLst>
                  <a:ext uri="{FF2B5EF4-FFF2-40B4-BE49-F238E27FC236}">
                    <a16:creationId xmlns:a16="http://schemas.microsoft.com/office/drawing/2014/main" id="{F0E252BA-A508-4792-923B-20C7CA2F96F9}"/>
                  </a:ext>
                </a:extLst>
              </p:cNvPr>
              <p:cNvSpPr>
                <a:spLocks noGrp="1" noRot="1" noChangeAspect="1" noMove="1" noResize="1" noEditPoints="1" noAdjustHandles="1" noChangeArrowheads="1" noChangeShapeType="1" noTextEdit="1"/>
              </p:cNvSpPr>
              <p:nvPr>
                <p:ph idx="1"/>
              </p:nvPr>
            </p:nvSpPr>
            <p:spPr>
              <a:xfrm>
                <a:off x="457200" y="1447800"/>
                <a:ext cx="8229600" cy="4876800"/>
              </a:xfrm>
              <a:blipFill>
                <a:blip r:embed="rId3"/>
                <a:stretch>
                  <a:fillRect l="-1704" t="-1750" r="-1185" b="-5750"/>
                </a:stretch>
              </a:blipFill>
            </p:spPr>
            <p:txBody>
              <a:bodyPr/>
              <a:lstStyle/>
              <a:p>
                <a:r>
                  <a:rPr lang="en-AU">
                    <a:noFill/>
                  </a:rPr>
                  <a:t> </a:t>
                </a:r>
              </a:p>
            </p:txBody>
          </p:sp>
        </mc:Fallback>
      </mc:AlternateContent>
      <p:sp>
        <p:nvSpPr>
          <p:cNvPr id="4" name="Slide Number Placeholder 3">
            <a:extLst>
              <a:ext uri="{FF2B5EF4-FFF2-40B4-BE49-F238E27FC236}">
                <a16:creationId xmlns:a16="http://schemas.microsoft.com/office/drawing/2014/main" id="{C3F3EB6D-FB65-422A-84BC-56C6B6148E56}"/>
              </a:ext>
            </a:extLst>
          </p:cNvPr>
          <p:cNvSpPr>
            <a:spLocks noGrp="1"/>
          </p:cNvSpPr>
          <p:nvPr>
            <p:ph type="sldNum" sz="quarter" idx="12"/>
          </p:nvPr>
        </p:nvSpPr>
        <p:spPr/>
        <p:txBody>
          <a:bodyPr/>
          <a:lstStyle/>
          <a:p>
            <a:pPr>
              <a:defRPr/>
            </a:pPr>
            <a:fld id="{34D6A8A7-5109-4035-A6F9-3284B529B11C}" type="slidenum">
              <a:rPr lang="en-US" smtClean="0"/>
              <a:pPr>
                <a:defRPr/>
              </a:pPr>
              <a:t>32</a:t>
            </a:fld>
            <a:endParaRPr lang="en-US"/>
          </a:p>
        </p:txBody>
      </p:sp>
    </p:spTree>
    <p:extLst>
      <p:ext uri="{BB962C8B-B14F-4D97-AF65-F5344CB8AC3E}">
        <p14:creationId xmlns:p14="http://schemas.microsoft.com/office/powerpoint/2010/main" val="715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1E21-21BB-442C-8D45-5D342773EDE5}"/>
              </a:ext>
            </a:extLst>
          </p:cNvPr>
          <p:cNvSpPr>
            <a:spLocks noGrp="1"/>
          </p:cNvSpPr>
          <p:nvPr>
            <p:ph type="title"/>
          </p:nvPr>
        </p:nvSpPr>
        <p:spPr>
          <a:xfrm>
            <a:off x="457200" y="274638"/>
            <a:ext cx="8229600" cy="868362"/>
          </a:xfrm>
        </p:spPr>
        <p:txBody>
          <a:bodyPr/>
          <a:lstStyle/>
          <a:p>
            <a:r>
              <a:rPr lang="en-AU" sz="4000" b="1" dirty="0"/>
              <a:t>Equation of Exchange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252BA-A508-4792-923B-20C7CA2F96F9}"/>
                  </a:ext>
                </a:extLst>
              </p:cNvPr>
              <p:cNvSpPr>
                <a:spLocks noGrp="1"/>
              </p:cNvSpPr>
              <p:nvPr>
                <p:ph idx="1"/>
              </p:nvPr>
            </p:nvSpPr>
            <p:spPr>
              <a:xfrm>
                <a:off x="457200" y="1371600"/>
                <a:ext cx="8229600" cy="5105400"/>
              </a:xfrm>
            </p:spPr>
            <p:txBody>
              <a:bodyPr/>
              <a:lstStyle/>
              <a:p>
                <a:r>
                  <a:rPr lang="es-ES" dirty="0">
                    <a:latin typeface="Times New Roman" panose="02020603050405020304" pitchFamily="18" charset="0"/>
                    <a:cs typeface="Times New Roman" panose="02020603050405020304" pitchFamily="18" charset="0"/>
                  </a:rPr>
                  <a:t>In growth rates:</a:t>
                </a:r>
              </a:p>
              <a:p>
                <a14:m>
                  <m:oMath xmlns:m="http://schemas.openxmlformats.org/officeDocument/2006/math">
                    <m:r>
                      <m:rPr>
                        <m:nor/>
                      </m:rPr>
                      <a:rPr lang="es-ES" dirty="0">
                        <a:latin typeface="Times New Roman" panose="02020603050405020304" pitchFamily="18" charset="0"/>
                        <a:cs typeface="Times New Roman" panose="02020603050405020304" pitchFamily="18" charset="0"/>
                      </a:rPr>
                      <m:t>%</m:t>
                    </m:r>
                    <m:r>
                      <m:rPr>
                        <m:nor/>
                      </m:rPr>
                      <a:rPr lang="el-GR" dirty="0">
                        <a:latin typeface="Times New Roman" panose="02020603050405020304" pitchFamily="18" charset="0"/>
                        <a:cs typeface="Times New Roman" panose="02020603050405020304" pitchFamily="18" charset="0"/>
                      </a:rPr>
                      <m:t>Δ</m:t>
                    </m:r>
                    <m:r>
                      <m:rPr>
                        <m:nor/>
                      </m:rPr>
                      <a:rPr lang="es-ES" dirty="0">
                        <a:latin typeface="Times New Roman" panose="02020603050405020304" pitchFamily="18" charset="0"/>
                        <a:cs typeface="Times New Roman" panose="02020603050405020304" pitchFamily="18" charset="0"/>
                      </a:rPr>
                      <m:t>M</m:t>
                    </m:r>
                    <m:r>
                      <m:rPr>
                        <m:nor/>
                      </m:rPr>
                      <a:rPr lang="es-ES" dirty="0">
                        <a:latin typeface="Times New Roman" panose="02020603050405020304" pitchFamily="18" charset="0"/>
                        <a:cs typeface="Times New Roman" panose="02020603050405020304" pitchFamily="18" charset="0"/>
                      </a:rPr>
                      <m:t> + %</m:t>
                    </m:r>
                    <m:r>
                      <m:rPr>
                        <m:nor/>
                      </m:rPr>
                      <a:rPr lang="el-GR" dirty="0">
                        <a:latin typeface="Times New Roman" panose="02020603050405020304" pitchFamily="18" charset="0"/>
                        <a:cs typeface="Times New Roman" panose="02020603050405020304" pitchFamily="18" charset="0"/>
                      </a:rPr>
                      <m:t>Δ</m:t>
                    </m:r>
                    <m:r>
                      <m:rPr>
                        <m:nor/>
                      </m:rPr>
                      <a:rPr lang="es-ES" dirty="0">
                        <a:latin typeface="Times New Roman" panose="02020603050405020304" pitchFamily="18" charset="0"/>
                        <a:cs typeface="Times New Roman" panose="02020603050405020304" pitchFamily="18" charset="0"/>
                      </a:rPr>
                      <m:t>V</m:t>
                    </m:r>
                    <m:r>
                      <m:rPr>
                        <m:nor/>
                      </m:rPr>
                      <a:rPr lang="es-ES" dirty="0">
                        <a:latin typeface="Times New Roman" panose="02020603050405020304" pitchFamily="18" charset="0"/>
                        <a:cs typeface="Times New Roman" panose="02020603050405020304" pitchFamily="18" charset="0"/>
                      </a:rPr>
                      <m:t> =%</m:t>
                    </m:r>
                    <m:r>
                      <m:rPr>
                        <m:nor/>
                      </m:rPr>
                      <a:rPr lang="el-GR" dirty="0">
                        <a:latin typeface="Times New Roman" panose="02020603050405020304" pitchFamily="18" charset="0"/>
                        <a:cs typeface="Times New Roman" panose="02020603050405020304" pitchFamily="18" charset="0"/>
                      </a:rPr>
                      <m:t>Δ</m:t>
                    </m:r>
                    <m:r>
                      <m:rPr>
                        <m:nor/>
                      </m:rPr>
                      <a:rPr lang="es-ES" dirty="0">
                        <a:latin typeface="Times New Roman" panose="02020603050405020304" pitchFamily="18" charset="0"/>
                        <a:cs typeface="Times New Roman" panose="02020603050405020304" pitchFamily="18" charset="0"/>
                      </a:rPr>
                      <m:t>P</m:t>
                    </m:r>
                    <m:r>
                      <m:rPr>
                        <m:nor/>
                      </m:rPr>
                      <a:rPr lang="es-ES" dirty="0">
                        <a:latin typeface="Times New Roman" panose="02020603050405020304" pitchFamily="18" charset="0"/>
                        <a:cs typeface="Times New Roman" panose="02020603050405020304" pitchFamily="18" charset="0"/>
                      </a:rPr>
                      <m:t> + %</m:t>
                    </m:r>
                    <m:r>
                      <m:rPr>
                        <m:nor/>
                      </m:rPr>
                      <a:rPr lang="el-GR" dirty="0">
                        <a:latin typeface="Times New Roman" panose="02020603050405020304" pitchFamily="18" charset="0"/>
                        <a:cs typeface="Times New Roman" panose="02020603050405020304" pitchFamily="18" charset="0"/>
                      </a:rPr>
                      <m:t>Δ</m:t>
                    </m:r>
                    <m:r>
                      <m:rPr>
                        <m:nor/>
                      </m:rPr>
                      <a:rPr lang="es-ES" dirty="0">
                        <a:latin typeface="Times New Roman" panose="02020603050405020304" pitchFamily="18" charset="0"/>
                        <a:cs typeface="Times New Roman" panose="02020603050405020304" pitchFamily="18" charset="0"/>
                      </a:rPr>
                      <m:t>Y</m:t>
                    </m:r>
                  </m:oMath>
                </a14:m>
                <a:endParaRPr lang="en-US" dirty="0">
                  <a:latin typeface="Times New Roman" panose="02020603050405020304" pitchFamily="18" charset="0"/>
                  <a:cs typeface="Times New Roman" panose="02020603050405020304" pitchFamily="18" charset="0"/>
                </a:endParaRPr>
              </a:p>
              <a:p>
                <a:pPr>
                  <a:spcAft>
                    <a:spcPts val="600"/>
                  </a:spcAft>
                </a:pPr>
                <a:r>
                  <a:rPr lang="en-US" dirty="0">
                    <a:latin typeface="Times New Roman" panose="02020603050405020304" pitchFamily="18" charset="0"/>
                    <a:cs typeface="Times New Roman" panose="02020603050405020304" pitchFamily="18" charset="0"/>
                  </a:rPr>
                  <a:t>If we assume that the velocity of money is constant:</a:t>
                </a:r>
              </a:p>
              <a:p>
                <a:pPr lvl="1"/>
                <a:r>
                  <a:rPr lang="en-US" sz="3200" dirty="0">
                    <a:latin typeface="Times New Roman" panose="02020603050405020304" pitchFamily="18" charset="0"/>
                    <a:cs typeface="Times New Roman" panose="02020603050405020304" pitchFamily="18" charset="0"/>
                  </a:rPr>
                  <a:t>%ΔP &gt; 0 if %ΔM </a:t>
                </a:r>
                <a:r>
                  <a:rPr lang="en-US" sz="3200" b="1" dirty="0">
                    <a:solidFill>
                      <a:srgbClr val="FF0000"/>
                    </a:solidFill>
                    <a:latin typeface="Times New Roman" panose="02020603050405020304" pitchFamily="18" charset="0"/>
                    <a:cs typeface="Times New Roman" panose="02020603050405020304" pitchFamily="18" charset="0"/>
                  </a:rPr>
                  <a:t>&gt;</a:t>
                </a:r>
                <a:r>
                  <a:rPr lang="en-US" sz="3200" dirty="0">
                    <a:latin typeface="Times New Roman" panose="02020603050405020304" pitchFamily="18" charset="0"/>
                    <a:cs typeface="Times New Roman" panose="02020603050405020304" pitchFamily="18" charset="0"/>
                  </a:rPr>
                  <a:t> %ΔY</a:t>
                </a:r>
              </a:p>
              <a:p>
                <a:pPr lvl="1"/>
                <a:r>
                  <a:rPr lang="en-US" sz="3200" dirty="0">
                    <a:latin typeface="Times New Roman" panose="02020603050405020304" pitchFamily="18" charset="0"/>
                    <a:cs typeface="Times New Roman" panose="02020603050405020304" pitchFamily="18" charset="0"/>
                  </a:rPr>
                  <a:t>%ΔP &lt; 0 if %ΔY </a:t>
                </a:r>
                <a:r>
                  <a:rPr lang="en-US" sz="3200" b="1" dirty="0">
                    <a:solidFill>
                      <a:srgbClr val="FF0000"/>
                    </a:solidFill>
                    <a:latin typeface="Times New Roman" panose="02020603050405020304" pitchFamily="18" charset="0"/>
                    <a:cs typeface="Times New Roman" panose="02020603050405020304" pitchFamily="18" charset="0"/>
                  </a:rPr>
                  <a:t>&gt;</a:t>
                </a:r>
                <a:r>
                  <a:rPr lang="en-US" sz="3200" dirty="0">
                    <a:latin typeface="Times New Roman" panose="02020603050405020304" pitchFamily="18" charset="0"/>
                    <a:cs typeface="Times New Roman" panose="02020603050405020304" pitchFamily="18" charset="0"/>
                  </a:rPr>
                  <a:t> %ΔM </a:t>
                </a:r>
              </a:p>
              <a:p>
                <a:pPr lvl="1"/>
                <a:r>
                  <a:rPr lang="en-US" sz="3200" dirty="0">
                    <a:latin typeface="Times New Roman" panose="02020603050405020304" pitchFamily="18" charset="0"/>
                    <a:cs typeface="Times New Roman" panose="02020603050405020304" pitchFamily="18" charset="0"/>
                  </a:rPr>
                  <a:t>%ΔP = 0 if </a:t>
                </a:r>
                <a:r>
                  <a:rPr lang="es-E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Δ</a:t>
                </a:r>
                <a:r>
                  <a:rPr lang="es-ES" sz="3200" dirty="0">
                    <a:latin typeface="Times New Roman" panose="02020603050405020304" pitchFamily="18" charset="0"/>
                    <a:cs typeface="Times New Roman" panose="02020603050405020304" pitchFamily="18" charset="0"/>
                  </a:rPr>
                  <a:t>M </a:t>
                </a:r>
                <a:r>
                  <a:rPr lang="es-ES" sz="3200" b="1" dirty="0">
                    <a:solidFill>
                      <a:srgbClr val="FF0000"/>
                    </a:solidFill>
                    <a:latin typeface="Times New Roman" panose="02020603050405020304" pitchFamily="18" charset="0"/>
                    <a:cs typeface="Times New Roman" panose="02020603050405020304" pitchFamily="18" charset="0"/>
                  </a:rPr>
                  <a:t>=</a:t>
                </a:r>
                <a:r>
                  <a:rPr lang="es-ES" sz="3200" dirty="0">
                    <a:latin typeface="Times New Roman" panose="02020603050405020304" pitchFamily="18" charset="0"/>
                    <a:cs typeface="Times New Roman" panose="02020603050405020304" pitchFamily="18" charset="0"/>
                  </a:rPr>
                  <a:t> %</a:t>
                </a:r>
                <a:r>
                  <a:rPr lang="el-GR" sz="3200" dirty="0">
                    <a:latin typeface="Times New Roman" panose="02020603050405020304" pitchFamily="18" charset="0"/>
                    <a:cs typeface="Times New Roman" panose="02020603050405020304" pitchFamily="18" charset="0"/>
                  </a:rPr>
                  <a:t>Δ</a:t>
                </a:r>
                <a:r>
                  <a:rPr lang="es-ES" sz="3200" dirty="0">
                    <a:latin typeface="Times New Roman" panose="02020603050405020304" pitchFamily="18" charset="0"/>
                    <a:cs typeface="Times New Roman" panose="02020603050405020304" pitchFamily="18" charset="0"/>
                  </a:rPr>
                  <a:t>Y</a:t>
                </a:r>
                <a:endParaRPr lang="en-US" sz="3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0E252BA-A508-4792-923B-20C7CA2F96F9}"/>
                  </a:ext>
                </a:extLst>
              </p:cNvPr>
              <p:cNvSpPr>
                <a:spLocks noGrp="1" noRot="1" noChangeAspect="1" noMove="1" noResize="1" noEditPoints="1" noAdjustHandles="1" noChangeArrowheads="1" noChangeShapeType="1" noTextEdit="1"/>
              </p:cNvSpPr>
              <p:nvPr>
                <p:ph idx="1"/>
              </p:nvPr>
            </p:nvSpPr>
            <p:spPr>
              <a:xfrm>
                <a:off x="457200" y="1371600"/>
                <a:ext cx="8229600" cy="5105400"/>
              </a:xfrm>
              <a:blipFill>
                <a:blip r:embed="rId3"/>
                <a:stretch>
                  <a:fillRect l="-1704" t="-1671"/>
                </a:stretch>
              </a:blipFill>
            </p:spPr>
            <p:txBody>
              <a:bodyPr/>
              <a:lstStyle/>
              <a:p>
                <a:r>
                  <a:rPr lang="en-AU">
                    <a:noFill/>
                  </a:rPr>
                  <a:t> </a:t>
                </a:r>
              </a:p>
            </p:txBody>
          </p:sp>
        </mc:Fallback>
      </mc:AlternateContent>
      <p:sp>
        <p:nvSpPr>
          <p:cNvPr id="4" name="Slide Number Placeholder 3">
            <a:extLst>
              <a:ext uri="{FF2B5EF4-FFF2-40B4-BE49-F238E27FC236}">
                <a16:creationId xmlns:a16="http://schemas.microsoft.com/office/drawing/2014/main" id="{C3F3EB6D-FB65-422A-84BC-56C6B6148E56}"/>
              </a:ext>
            </a:extLst>
          </p:cNvPr>
          <p:cNvSpPr>
            <a:spLocks noGrp="1"/>
          </p:cNvSpPr>
          <p:nvPr>
            <p:ph type="sldNum" sz="quarter" idx="12"/>
          </p:nvPr>
        </p:nvSpPr>
        <p:spPr/>
        <p:txBody>
          <a:bodyPr/>
          <a:lstStyle/>
          <a:p>
            <a:pPr>
              <a:defRPr/>
            </a:pPr>
            <a:fld id="{34D6A8A7-5109-4035-A6F9-3284B529B11C}" type="slidenum">
              <a:rPr lang="en-US" smtClean="0"/>
              <a:pPr>
                <a:defRPr/>
              </a:pPr>
              <a:t>33</a:t>
            </a:fld>
            <a:endParaRPr lang="en-US"/>
          </a:p>
        </p:txBody>
      </p:sp>
    </p:spTree>
    <p:extLst>
      <p:ext uri="{BB962C8B-B14F-4D97-AF65-F5344CB8AC3E}">
        <p14:creationId xmlns:p14="http://schemas.microsoft.com/office/powerpoint/2010/main" val="29031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C098-D73C-4ABC-8FD3-3B466C2DD698}"/>
              </a:ext>
            </a:extLst>
          </p:cNvPr>
          <p:cNvSpPr>
            <a:spLocks noGrp="1"/>
          </p:cNvSpPr>
          <p:nvPr>
            <p:ph type="title"/>
          </p:nvPr>
        </p:nvSpPr>
        <p:spPr/>
        <p:txBody>
          <a:bodyPr/>
          <a:lstStyle/>
          <a:p>
            <a:r>
              <a:rPr lang="en-AU" sz="4000" b="1" dirty="0"/>
              <a:t>Inflation and Money Growth Rates, 1996-2016</a:t>
            </a:r>
          </a:p>
        </p:txBody>
      </p:sp>
      <p:sp>
        <p:nvSpPr>
          <p:cNvPr id="4" name="Slide Number Placeholder 3">
            <a:extLst>
              <a:ext uri="{FF2B5EF4-FFF2-40B4-BE49-F238E27FC236}">
                <a16:creationId xmlns:a16="http://schemas.microsoft.com/office/drawing/2014/main" id="{FE4717B5-71F9-4489-8C4F-57D48D5C2EAE}"/>
              </a:ext>
            </a:extLst>
          </p:cNvPr>
          <p:cNvSpPr>
            <a:spLocks noGrp="1"/>
          </p:cNvSpPr>
          <p:nvPr>
            <p:ph type="sldNum" sz="quarter" idx="12"/>
          </p:nvPr>
        </p:nvSpPr>
        <p:spPr/>
        <p:txBody>
          <a:bodyPr/>
          <a:lstStyle/>
          <a:p>
            <a:pPr>
              <a:defRPr/>
            </a:pPr>
            <a:fld id="{34D6A8A7-5109-4035-A6F9-3284B529B11C}" type="slidenum">
              <a:rPr lang="en-US" smtClean="0"/>
              <a:pPr>
                <a:defRPr/>
              </a:pPr>
              <a:t>34</a:t>
            </a:fld>
            <a:endParaRPr lang="en-US"/>
          </a:p>
        </p:txBody>
      </p:sp>
      <p:pic>
        <p:nvPicPr>
          <p:cNvPr id="5" name="Content Placeholder 3" descr="A scatterplot titled Inflation and Money Growth Rates in 138 Countries, from 1996 to 2016. Money supply growth rate, from 0 to 80, is on the x axis and average rate of inflation, from negative 10 percent to 60 percent, is on the y axis. A large cluster is towards the origin of the graph including the United States. Turkey and Tajikistan are in the upper part of the large cluster, and the DR Congo, Belarus, and Angola are outliers with high growth rates and high average rate of inflation.">
            <a:extLst>
              <a:ext uri="{FF2B5EF4-FFF2-40B4-BE49-F238E27FC236}">
                <a16:creationId xmlns:a16="http://schemas.microsoft.com/office/drawing/2014/main" id="{BC0606FB-C45C-4EEA-8BF3-9276AB333518}"/>
              </a:ext>
            </a:extLst>
          </p:cNvPr>
          <p:cNvPicPr>
            <a:picLocks noGrp="1" noChangeAspect="1"/>
          </p:cNvPicPr>
          <p:nvPr>
            <p:ph idx="1"/>
          </p:nvPr>
        </p:nvPicPr>
        <p:blipFill>
          <a:blip r:embed="rId3"/>
          <a:stretch>
            <a:fillRect/>
          </a:stretch>
        </p:blipFill>
        <p:spPr>
          <a:xfrm>
            <a:off x="1874096" y="1705998"/>
            <a:ext cx="5395808" cy="4671468"/>
          </a:xfrm>
          <a:prstGeom prst="rect">
            <a:avLst/>
          </a:prstGeom>
          <a:ln>
            <a:solidFill>
              <a:schemeClr val="bg2">
                <a:lumMod val="10000"/>
              </a:schemeClr>
            </a:solidFill>
          </a:ln>
        </p:spPr>
      </p:pic>
    </p:spTree>
    <p:extLst>
      <p:ext uri="{BB962C8B-B14F-4D97-AF65-F5344CB8AC3E}">
        <p14:creationId xmlns:p14="http://schemas.microsoft.com/office/powerpoint/2010/main" val="702573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304800" y="228599"/>
            <a:ext cx="6172200" cy="1227059"/>
          </a:xfrm>
        </p:spPr>
        <p:txBody>
          <a:bodyPr/>
          <a:lstStyle/>
          <a:p>
            <a:r>
              <a:rPr lang="en-US" altLang="en-US" sz="4000" b="1" dirty="0"/>
              <a:t>Other Causes</a:t>
            </a:r>
            <a:br>
              <a:rPr lang="en-US" altLang="en-US" sz="4000" b="1" dirty="0"/>
            </a:br>
            <a:r>
              <a:rPr lang="en-US" altLang="en-US" sz="4000" b="1" dirty="0"/>
              <a:t>of Inflation</a:t>
            </a:r>
          </a:p>
        </p:txBody>
      </p:sp>
      <p:sp>
        <p:nvSpPr>
          <p:cNvPr id="35842" name="Content Placeholder 2"/>
          <p:cNvSpPr>
            <a:spLocks noGrp="1"/>
          </p:cNvSpPr>
          <p:nvPr>
            <p:ph idx="1"/>
          </p:nvPr>
        </p:nvSpPr>
        <p:spPr>
          <a:xfrm>
            <a:off x="457200" y="1752600"/>
            <a:ext cx="8229600" cy="4876800"/>
          </a:xfrm>
        </p:spPr>
        <p:txBody>
          <a:bodyPr>
            <a:noAutofit/>
          </a:bodyPr>
          <a:lstStyle/>
          <a:p>
            <a:pPr marL="0" indent="0">
              <a:buNone/>
            </a:pPr>
            <a:r>
              <a:rPr lang="en-US" altLang="en-US" b="1" dirty="0">
                <a:latin typeface="Times New Roman" panose="02020603050405020304" pitchFamily="18" charset="0"/>
                <a:cs typeface="Times New Roman" panose="02020603050405020304" pitchFamily="18" charset="0"/>
              </a:rPr>
              <a:t>1. Cost-push inflation</a:t>
            </a:r>
          </a:p>
          <a:p>
            <a:r>
              <a:rPr lang="en-US" altLang="en-US" dirty="0">
                <a:latin typeface="Times New Roman" panose="02020603050405020304" pitchFamily="18" charset="0"/>
                <a:cs typeface="Times New Roman" panose="02020603050405020304" pitchFamily="18" charset="0"/>
              </a:rPr>
              <a:t>Arises as a result of a (negative) supply shock. </a:t>
            </a:r>
          </a:p>
          <a:p>
            <a:r>
              <a:rPr lang="en-US" altLang="en-US" dirty="0">
                <a:latin typeface="Times New Roman" panose="02020603050405020304" pitchFamily="18" charset="0"/>
                <a:cs typeface="Times New Roman" panose="02020603050405020304" pitchFamily="18" charset="0"/>
              </a:rPr>
              <a:t>Occurs when there is a rise in the costs of production, e.g. rise in wages or a natural disaster.</a:t>
            </a:r>
          </a:p>
          <a:p>
            <a:pPr marL="0" indent="0">
              <a:buNone/>
            </a:pPr>
            <a:r>
              <a:rPr lang="en-US" altLang="en-US" b="1" dirty="0">
                <a:latin typeface="Times New Roman" panose="02020603050405020304" pitchFamily="18" charset="0"/>
                <a:cs typeface="Times New Roman" panose="02020603050405020304" pitchFamily="18" charset="0"/>
              </a:rPr>
              <a:t>2. Demand-pull inflation</a:t>
            </a:r>
          </a:p>
          <a:p>
            <a:r>
              <a:rPr lang="en-US" altLang="en-US" dirty="0">
                <a:latin typeface="Times New Roman" panose="02020603050405020304" pitchFamily="18" charset="0"/>
                <a:cs typeface="Times New Roman" panose="02020603050405020304" pitchFamily="18" charset="0"/>
              </a:rPr>
              <a:t>Caused by an increase in the aggregate demand for goods &amp; services.</a:t>
            </a:r>
          </a:p>
          <a:p>
            <a:pPr marL="0" indent="0">
              <a:buNone/>
            </a:pPr>
            <a:endParaRPr lang="en-US" altLang="en-US" dirty="0">
              <a:latin typeface="Times New Roman" panose="02020603050405020304" pitchFamily="18" charset="0"/>
              <a:cs typeface="Times New Roman" panose="02020603050405020304" pitchFamily="18" charset="0"/>
            </a:endParaRPr>
          </a:p>
        </p:txBody>
      </p:sp>
      <p:pic>
        <p:nvPicPr>
          <p:cNvPr id="6" name="Picture 1">
            <a:extLst>
              <a:ext uri="{FF2B5EF4-FFF2-40B4-BE49-F238E27FC236}">
                <a16:creationId xmlns:a16="http://schemas.microsoft.com/office/drawing/2014/main" id="{E254803C-D15A-43BD-B6B4-C77EB791E3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7866" y="0"/>
            <a:ext cx="3776134"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F9E6390-946F-4E94-9375-8D86A9B10CE3}"/>
              </a:ext>
            </a:extLst>
          </p:cNvPr>
          <p:cNvSpPr>
            <a:spLocks noGrp="1"/>
          </p:cNvSpPr>
          <p:nvPr>
            <p:ph type="sldNum" sz="quarter" idx="12"/>
          </p:nvPr>
        </p:nvSpPr>
        <p:spPr/>
        <p:txBody>
          <a:bodyPr/>
          <a:lstStyle/>
          <a:p>
            <a:pPr>
              <a:defRPr/>
            </a:pPr>
            <a:fld id="{34D6A8A7-5109-4035-A6F9-3284B529B11C}" type="slidenum">
              <a:rPr lang="en-US" smtClean="0"/>
              <a:pPr>
                <a:defRPr/>
              </a:pPr>
              <a:t>35</a:t>
            </a:fld>
            <a:endParaRPr lang="en-US"/>
          </a:p>
        </p:txBody>
      </p:sp>
    </p:spTree>
    <p:extLst>
      <p:ext uri="{BB962C8B-B14F-4D97-AF65-F5344CB8AC3E}">
        <p14:creationId xmlns:p14="http://schemas.microsoft.com/office/powerpoint/2010/main" val="124209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fade">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fade">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fade">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fade">
                                      <p:cBhvr>
                                        <p:cTn id="22" dur="500"/>
                                        <p:tgtEl>
                                          <p:spTgt spid="35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42">
                                            <p:txEl>
                                              <p:pRg st="4" end="4"/>
                                            </p:txEl>
                                          </p:spTgt>
                                        </p:tgtEl>
                                        <p:attrNameLst>
                                          <p:attrName>style.visibility</p:attrName>
                                        </p:attrNameLst>
                                      </p:cBhvr>
                                      <p:to>
                                        <p:strVal val="visible"/>
                                      </p:to>
                                    </p:set>
                                    <p:animEffect transition="in" filter="fade">
                                      <p:cBhvr>
                                        <p:cTn id="2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620000" cy="928136"/>
          </a:xfrm>
        </p:spPr>
        <p:txBody>
          <a:bodyPr/>
          <a:lstStyle/>
          <a:p>
            <a:r>
              <a:rPr lang="en-US" sz="4000" b="1" dirty="0"/>
              <a:t>Cost Push Inflation (supply side)</a:t>
            </a:r>
          </a:p>
        </p:txBody>
      </p:sp>
      <p:cxnSp>
        <p:nvCxnSpPr>
          <p:cNvPr id="4" name="Straight Connector 3"/>
          <p:cNvCxnSpPr/>
          <p:nvPr/>
        </p:nvCxnSpPr>
        <p:spPr>
          <a:xfrm flipH="1" flipV="1">
            <a:off x="1905000" y="5867400"/>
            <a:ext cx="464820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Line 2"/>
          <p:cNvSpPr>
            <a:spLocks noChangeShapeType="1"/>
          </p:cNvSpPr>
          <p:nvPr/>
        </p:nvSpPr>
        <p:spPr bwMode="auto">
          <a:xfrm>
            <a:off x="1905000" y="1905001"/>
            <a:ext cx="0" cy="39624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
          <p:cNvSpPr>
            <a:spLocks noChangeShapeType="1"/>
          </p:cNvSpPr>
          <p:nvPr/>
        </p:nvSpPr>
        <p:spPr bwMode="auto">
          <a:xfrm>
            <a:off x="2437606" y="2209800"/>
            <a:ext cx="3582987" cy="3057525"/>
          </a:xfrm>
          <a:prstGeom prst="line">
            <a:avLst/>
          </a:prstGeom>
          <a:noFill/>
          <a:ln w="63500">
            <a:solidFill>
              <a:srgbClr val="3F6C7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
          <p:cNvSpPr>
            <a:spLocks noChangeShapeType="1"/>
          </p:cNvSpPr>
          <p:nvPr/>
        </p:nvSpPr>
        <p:spPr bwMode="auto">
          <a:xfrm flipV="1">
            <a:off x="3048000" y="2255838"/>
            <a:ext cx="3124994" cy="3197224"/>
          </a:xfrm>
          <a:prstGeom prst="line">
            <a:avLst/>
          </a:prstGeom>
          <a:noFill/>
          <a:ln w="63500">
            <a:solidFill>
              <a:srgbClr val="3F6C7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9"/>
          <p:cNvSpPr txBox="1">
            <a:spLocks noChangeArrowheads="1"/>
          </p:cNvSpPr>
          <p:nvPr/>
        </p:nvSpPr>
        <p:spPr bwMode="auto">
          <a:xfrm>
            <a:off x="6172994" y="4932363"/>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3600" dirty="0">
                <a:cs typeface="Arial" panose="020B0604020202020204" pitchFamily="34" charset="0"/>
              </a:rPr>
              <a:t>D</a:t>
            </a:r>
            <a:endParaRPr lang="en-US" altLang="en-US" sz="3600" dirty="0">
              <a:latin typeface="Arial" panose="020B0604020202020204" pitchFamily="34" charset="0"/>
              <a:cs typeface="Arial" panose="020B0604020202020204" pitchFamily="34" charset="0"/>
            </a:endParaRPr>
          </a:p>
        </p:txBody>
      </p:sp>
      <p:sp>
        <p:nvSpPr>
          <p:cNvPr id="11" name="Text Box 9"/>
          <p:cNvSpPr txBox="1">
            <a:spLocks noChangeArrowheads="1"/>
          </p:cNvSpPr>
          <p:nvPr/>
        </p:nvSpPr>
        <p:spPr bwMode="auto">
          <a:xfrm>
            <a:off x="6248400" y="1828800"/>
            <a:ext cx="53419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S</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13" name="Text Box 9"/>
          <p:cNvSpPr txBox="1">
            <a:spLocks noChangeArrowheads="1"/>
          </p:cNvSpPr>
          <p:nvPr/>
        </p:nvSpPr>
        <p:spPr bwMode="auto">
          <a:xfrm>
            <a:off x="1487246" y="1461050"/>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3600" dirty="0">
                <a:cs typeface="Arial" panose="020B0604020202020204" pitchFamily="34" charset="0"/>
              </a:rPr>
              <a:t>P</a:t>
            </a:r>
            <a:endParaRPr lang="en-US" altLang="en-US" sz="3600" dirty="0">
              <a:latin typeface="Arial" panose="020B0604020202020204" pitchFamily="34" charset="0"/>
              <a:cs typeface="Arial" panose="020B0604020202020204" pitchFamily="34" charset="0"/>
            </a:endParaRPr>
          </a:p>
        </p:txBody>
      </p:sp>
      <p:sp>
        <p:nvSpPr>
          <p:cNvPr id="14" name="Text Box 9"/>
          <p:cNvSpPr txBox="1">
            <a:spLocks noChangeArrowheads="1"/>
          </p:cNvSpPr>
          <p:nvPr/>
        </p:nvSpPr>
        <p:spPr bwMode="auto">
          <a:xfrm>
            <a:off x="6554390" y="5538787"/>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3600" dirty="0">
                <a:cs typeface="Arial" panose="020B0604020202020204" pitchFamily="34" charset="0"/>
              </a:rPr>
              <a:t>Q</a:t>
            </a:r>
            <a:endParaRPr lang="en-US" altLang="en-US" sz="3600" dirty="0">
              <a:latin typeface="Arial" panose="020B0604020202020204" pitchFamily="34" charset="0"/>
              <a:cs typeface="Arial" panose="020B0604020202020204" pitchFamily="34" charset="0"/>
            </a:endParaRPr>
          </a:p>
        </p:txBody>
      </p:sp>
      <p:sp>
        <p:nvSpPr>
          <p:cNvPr id="15" name="Text Box 9"/>
          <p:cNvSpPr txBox="1">
            <a:spLocks noChangeArrowheads="1"/>
          </p:cNvSpPr>
          <p:nvPr/>
        </p:nvSpPr>
        <p:spPr bwMode="auto">
          <a:xfrm>
            <a:off x="4343400" y="3421062"/>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E</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20" name="Oval 19"/>
          <p:cNvSpPr/>
          <p:nvPr/>
        </p:nvSpPr>
        <p:spPr>
          <a:xfrm>
            <a:off x="4419600" y="3873775"/>
            <a:ext cx="152400"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cxnSp>
        <p:nvCxnSpPr>
          <p:cNvPr id="23" name="Straight Connector 22"/>
          <p:cNvCxnSpPr/>
          <p:nvPr/>
        </p:nvCxnSpPr>
        <p:spPr>
          <a:xfrm>
            <a:off x="4512393" y="4005110"/>
            <a:ext cx="0" cy="1905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905000" y="3962400"/>
            <a:ext cx="264854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 Box 9"/>
          <p:cNvSpPr txBox="1">
            <a:spLocks noChangeArrowheads="1"/>
          </p:cNvSpPr>
          <p:nvPr/>
        </p:nvSpPr>
        <p:spPr bwMode="auto">
          <a:xfrm>
            <a:off x="4306843" y="5764028"/>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Q</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43" name="Text Box 9"/>
          <p:cNvSpPr txBox="1">
            <a:spLocks noChangeArrowheads="1"/>
          </p:cNvSpPr>
          <p:nvPr/>
        </p:nvSpPr>
        <p:spPr bwMode="auto">
          <a:xfrm>
            <a:off x="1389263" y="3687610"/>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P</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B2D1645-1E33-40A5-8F35-C9FDD92B46E5}"/>
              </a:ext>
            </a:extLst>
          </p:cNvPr>
          <p:cNvSpPr>
            <a:spLocks noGrp="1"/>
          </p:cNvSpPr>
          <p:nvPr>
            <p:ph type="sldNum" sz="quarter" idx="12"/>
          </p:nvPr>
        </p:nvSpPr>
        <p:spPr/>
        <p:txBody>
          <a:bodyPr/>
          <a:lstStyle/>
          <a:p>
            <a:pPr>
              <a:defRPr/>
            </a:pPr>
            <a:fld id="{34D6A8A7-5109-4035-A6F9-3284B529B11C}" type="slidenum">
              <a:rPr lang="en-US" smtClean="0"/>
              <a:pPr>
                <a:defRPr/>
              </a:pPr>
              <a:t>36</a:t>
            </a:fld>
            <a:endParaRPr lang="en-US"/>
          </a:p>
        </p:txBody>
      </p:sp>
    </p:spTree>
    <p:extLst>
      <p:ext uri="{BB962C8B-B14F-4D97-AF65-F5344CB8AC3E}">
        <p14:creationId xmlns:p14="http://schemas.microsoft.com/office/powerpoint/2010/main" val="16635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1" grpId="0"/>
      <p:bldP spid="13" grpId="0"/>
      <p:bldP spid="14" grpId="0"/>
      <p:bldP spid="15" grpId="0"/>
      <p:bldP spid="20" grpId="0" animBg="1"/>
      <p:bldP spid="40"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01000" cy="864853"/>
          </a:xfrm>
        </p:spPr>
        <p:txBody>
          <a:bodyPr/>
          <a:lstStyle/>
          <a:p>
            <a:r>
              <a:rPr lang="en-US" sz="4000" b="1" dirty="0"/>
              <a:t>Demand Pull Inflation (demand side)</a:t>
            </a:r>
          </a:p>
        </p:txBody>
      </p:sp>
      <p:cxnSp>
        <p:nvCxnSpPr>
          <p:cNvPr id="4" name="Straight Connector 3"/>
          <p:cNvCxnSpPr/>
          <p:nvPr/>
        </p:nvCxnSpPr>
        <p:spPr>
          <a:xfrm flipH="1" flipV="1">
            <a:off x="1905000" y="5867400"/>
            <a:ext cx="4648200" cy="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Line 2"/>
          <p:cNvSpPr>
            <a:spLocks noChangeShapeType="1"/>
          </p:cNvSpPr>
          <p:nvPr/>
        </p:nvSpPr>
        <p:spPr bwMode="auto">
          <a:xfrm>
            <a:off x="1905000" y="1905001"/>
            <a:ext cx="0" cy="39624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
          <p:cNvSpPr>
            <a:spLocks noChangeShapeType="1"/>
          </p:cNvSpPr>
          <p:nvPr/>
        </p:nvSpPr>
        <p:spPr bwMode="auto">
          <a:xfrm>
            <a:off x="2437606" y="2209800"/>
            <a:ext cx="3582987" cy="3057525"/>
          </a:xfrm>
          <a:prstGeom prst="line">
            <a:avLst/>
          </a:prstGeom>
          <a:noFill/>
          <a:ln w="63500">
            <a:solidFill>
              <a:srgbClr val="3F6C7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
          <p:cNvSpPr>
            <a:spLocks noChangeShapeType="1"/>
          </p:cNvSpPr>
          <p:nvPr/>
        </p:nvSpPr>
        <p:spPr bwMode="auto">
          <a:xfrm flipV="1">
            <a:off x="3048000" y="2255838"/>
            <a:ext cx="3124994" cy="3197224"/>
          </a:xfrm>
          <a:prstGeom prst="line">
            <a:avLst/>
          </a:prstGeom>
          <a:noFill/>
          <a:ln w="63500">
            <a:solidFill>
              <a:srgbClr val="3F6C7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9"/>
          <p:cNvSpPr txBox="1">
            <a:spLocks noChangeArrowheads="1"/>
          </p:cNvSpPr>
          <p:nvPr/>
        </p:nvSpPr>
        <p:spPr bwMode="auto">
          <a:xfrm>
            <a:off x="6172994" y="4932363"/>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D</a:t>
            </a:r>
            <a:endParaRPr lang="en-US" altLang="en-US" sz="2800" dirty="0">
              <a:latin typeface="Arial" panose="020B0604020202020204" pitchFamily="34" charset="0"/>
              <a:cs typeface="Arial" panose="020B0604020202020204" pitchFamily="34" charset="0"/>
            </a:endParaRPr>
          </a:p>
        </p:txBody>
      </p:sp>
      <p:sp>
        <p:nvSpPr>
          <p:cNvPr id="11" name="Text Box 9"/>
          <p:cNvSpPr txBox="1">
            <a:spLocks noChangeArrowheads="1"/>
          </p:cNvSpPr>
          <p:nvPr/>
        </p:nvSpPr>
        <p:spPr bwMode="auto">
          <a:xfrm>
            <a:off x="6248400" y="1828800"/>
            <a:ext cx="53419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S</a:t>
            </a:r>
            <a:endParaRPr lang="en-US" altLang="en-US" sz="1600" dirty="0">
              <a:latin typeface="Arial" panose="020B0604020202020204" pitchFamily="34" charset="0"/>
              <a:cs typeface="Arial" panose="020B0604020202020204" pitchFamily="34" charset="0"/>
            </a:endParaRPr>
          </a:p>
        </p:txBody>
      </p:sp>
      <p:sp>
        <p:nvSpPr>
          <p:cNvPr id="13" name="Text Box 9"/>
          <p:cNvSpPr txBox="1">
            <a:spLocks noChangeArrowheads="1"/>
          </p:cNvSpPr>
          <p:nvPr/>
        </p:nvSpPr>
        <p:spPr bwMode="auto">
          <a:xfrm>
            <a:off x="1487246" y="1461050"/>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3600" dirty="0">
                <a:cs typeface="Arial" panose="020B0604020202020204" pitchFamily="34" charset="0"/>
              </a:rPr>
              <a:t>P</a:t>
            </a:r>
            <a:endParaRPr lang="en-US" altLang="en-US" sz="3600" dirty="0">
              <a:latin typeface="Arial" panose="020B0604020202020204" pitchFamily="34" charset="0"/>
              <a:cs typeface="Arial" panose="020B0604020202020204" pitchFamily="34" charset="0"/>
            </a:endParaRPr>
          </a:p>
        </p:txBody>
      </p:sp>
      <p:sp>
        <p:nvSpPr>
          <p:cNvPr id="14" name="Text Box 9"/>
          <p:cNvSpPr txBox="1">
            <a:spLocks noChangeArrowheads="1"/>
          </p:cNvSpPr>
          <p:nvPr/>
        </p:nvSpPr>
        <p:spPr bwMode="auto">
          <a:xfrm>
            <a:off x="6554390" y="5538787"/>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3600" dirty="0">
                <a:cs typeface="Arial" panose="020B0604020202020204" pitchFamily="34" charset="0"/>
              </a:rPr>
              <a:t>Q</a:t>
            </a:r>
            <a:endParaRPr lang="en-US" altLang="en-US" sz="3600" dirty="0">
              <a:latin typeface="Arial" panose="020B0604020202020204" pitchFamily="34" charset="0"/>
              <a:cs typeface="Arial" panose="020B0604020202020204" pitchFamily="34" charset="0"/>
            </a:endParaRPr>
          </a:p>
        </p:txBody>
      </p:sp>
      <p:sp>
        <p:nvSpPr>
          <p:cNvPr id="15" name="Text Box 9"/>
          <p:cNvSpPr txBox="1">
            <a:spLocks noChangeArrowheads="1"/>
          </p:cNvSpPr>
          <p:nvPr/>
        </p:nvSpPr>
        <p:spPr bwMode="auto">
          <a:xfrm>
            <a:off x="4343400" y="3421062"/>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E</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20" name="Oval 19"/>
          <p:cNvSpPr/>
          <p:nvPr/>
        </p:nvSpPr>
        <p:spPr>
          <a:xfrm>
            <a:off x="4419600" y="3873775"/>
            <a:ext cx="152400"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p>
        </p:txBody>
      </p:sp>
      <p:cxnSp>
        <p:nvCxnSpPr>
          <p:cNvPr id="23" name="Straight Connector 22"/>
          <p:cNvCxnSpPr/>
          <p:nvPr/>
        </p:nvCxnSpPr>
        <p:spPr>
          <a:xfrm>
            <a:off x="4512393" y="4005110"/>
            <a:ext cx="0" cy="1905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905000" y="3962400"/>
            <a:ext cx="264854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 Box 9"/>
          <p:cNvSpPr txBox="1">
            <a:spLocks noChangeArrowheads="1"/>
          </p:cNvSpPr>
          <p:nvPr/>
        </p:nvSpPr>
        <p:spPr bwMode="auto">
          <a:xfrm>
            <a:off x="4306843" y="5764028"/>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Q</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43" name="Text Box 9"/>
          <p:cNvSpPr txBox="1">
            <a:spLocks noChangeArrowheads="1"/>
          </p:cNvSpPr>
          <p:nvPr/>
        </p:nvSpPr>
        <p:spPr bwMode="auto">
          <a:xfrm>
            <a:off x="1389263" y="3687610"/>
            <a:ext cx="45799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45232" tIns="22616" rIns="45232" bIns="22616"/>
          <a:lstStyle>
            <a:lvl1pPr eaLnBrk="0" hangingPunct="0">
              <a:defRPr sz="2400">
                <a:solidFill>
                  <a:schemeClr val="tx1"/>
                </a:solidFill>
                <a:latin typeface="Calibri" panose="020F0502020204030204" pitchFamily="34" charset="0"/>
                <a:ea typeface="MS PGothic" panose="020B0600070205080204" pitchFamily="34" charset="-128"/>
              </a:defRPr>
            </a:lvl1pPr>
            <a:lvl2pPr marL="37931725" indent="-37474525" eaLnBrk="0" hangingPunct="0">
              <a:defRPr sz="2400">
                <a:solidFill>
                  <a:schemeClr val="tx1"/>
                </a:solidFill>
                <a:latin typeface="Calibri" panose="020F0502020204030204" pitchFamily="34" charset="0"/>
                <a:ea typeface="MS PGothic" panose="020B0600070205080204" pitchFamily="34" charset="-128"/>
              </a:defRPr>
            </a:lvl2pPr>
            <a:lvl3pPr eaLnBrk="0" hangingPunct="0">
              <a:defRPr sz="2400">
                <a:solidFill>
                  <a:schemeClr val="tx1"/>
                </a:solidFill>
                <a:latin typeface="Calibri" panose="020F0502020204030204" pitchFamily="34" charset="0"/>
                <a:ea typeface="MS PGothic" panose="020B0600070205080204" pitchFamily="34" charset="-128"/>
              </a:defRPr>
            </a:lvl3pPr>
            <a:lvl4pPr eaLnBrk="0" hangingPunct="0">
              <a:defRPr sz="2400">
                <a:solidFill>
                  <a:schemeClr val="tx1"/>
                </a:solidFill>
                <a:latin typeface="Calibri" panose="020F0502020204030204" pitchFamily="34" charset="0"/>
                <a:ea typeface="MS PGothic" panose="020B0600070205080204" pitchFamily="34" charset="-128"/>
              </a:defRPr>
            </a:lvl4pPr>
            <a:lvl5pPr eaLnBrk="0" hangingPunct="0">
              <a:defRPr sz="2400">
                <a:solidFill>
                  <a:schemeClr val="tx1"/>
                </a:solidFill>
                <a:latin typeface="Calibri" panose="020F050202020403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1000"/>
              </a:spcAft>
            </a:pPr>
            <a:r>
              <a:rPr lang="en-US" altLang="en-US" sz="2800" dirty="0">
                <a:cs typeface="Arial" panose="020B0604020202020204" pitchFamily="34" charset="0"/>
              </a:rPr>
              <a:t>P</a:t>
            </a:r>
            <a:r>
              <a:rPr lang="en-US" altLang="en-US" sz="1600" dirty="0">
                <a:cs typeface="Arial" panose="020B0604020202020204" pitchFamily="34" charset="0"/>
              </a:rPr>
              <a:t>1</a:t>
            </a:r>
            <a:endParaRPr lang="en-US" alt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E02F1E0-B3C9-42F7-BE8F-DFD7AE1098B7}"/>
              </a:ext>
            </a:extLst>
          </p:cNvPr>
          <p:cNvSpPr>
            <a:spLocks noGrp="1"/>
          </p:cNvSpPr>
          <p:nvPr>
            <p:ph type="sldNum" sz="quarter" idx="12"/>
          </p:nvPr>
        </p:nvSpPr>
        <p:spPr/>
        <p:txBody>
          <a:bodyPr/>
          <a:lstStyle/>
          <a:p>
            <a:pPr>
              <a:defRPr/>
            </a:pPr>
            <a:fld id="{34D6A8A7-5109-4035-A6F9-3284B529B11C}" type="slidenum">
              <a:rPr lang="en-US" smtClean="0"/>
              <a:pPr>
                <a:defRPr/>
              </a:pPr>
              <a:t>37</a:t>
            </a:fld>
            <a:endParaRPr lang="en-US"/>
          </a:p>
        </p:txBody>
      </p:sp>
    </p:spTree>
    <p:extLst>
      <p:ext uri="{BB962C8B-B14F-4D97-AF65-F5344CB8AC3E}">
        <p14:creationId xmlns:p14="http://schemas.microsoft.com/office/powerpoint/2010/main" val="71736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1" grpId="0"/>
      <p:bldP spid="13" grpId="0"/>
      <p:bldP spid="14" grpId="0"/>
      <p:bldP spid="15" grpId="0"/>
      <p:bldP spid="20" grpId="0" animBg="1"/>
      <p:bldP spid="40"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ir?t=ingrimayne-20&amp;l=ur2&amp;o=1">
            <a:extLst>
              <a:ext uri="{FF2B5EF4-FFF2-40B4-BE49-F238E27FC236}">
                <a16:creationId xmlns:a16="http://schemas.microsoft.com/office/drawing/2014/main" id="{FD899685-4586-4F6B-A322-528C722BFF8F}"/>
              </a:ext>
            </a:extLst>
          </p:cNvPr>
          <p:cNvSpPr>
            <a:spLocks noChangeAspect="1" noChangeArrowheads="1"/>
          </p:cNvSpPr>
          <p:nvPr>
            <p:custDataLst>
              <p:tags r:id="rId1"/>
            </p:custDataLst>
          </p:nvPr>
        </p:nvSpPr>
        <p:spPr bwMode="auto">
          <a:xfrm>
            <a:off x="4754563" y="4667250"/>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Comic Sans MS" panose="030F0702030302020204" pitchFamily="66" charset="0"/>
            </a:endParaRPr>
          </a:p>
        </p:txBody>
      </p:sp>
      <p:pic>
        <p:nvPicPr>
          <p:cNvPr id="13315" name="Picture 3">
            <a:extLst>
              <a:ext uri="{FF2B5EF4-FFF2-40B4-BE49-F238E27FC236}">
                <a16:creationId xmlns:a16="http://schemas.microsoft.com/office/drawing/2014/main" id="{EB13E202-16F3-42B1-98AD-693C7EBA00B3}"/>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0" y="2438400"/>
            <a:ext cx="5375275"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 Box 4">
            <a:extLst>
              <a:ext uri="{FF2B5EF4-FFF2-40B4-BE49-F238E27FC236}">
                <a16:creationId xmlns:a16="http://schemas.microsoft.com/office/drawing/2014/main" id="{DD094814-4F6A-4A47-A4D5-15542DF20584}"/>
              </a:ext>
            </a:extLst>
          </p:cNvPr>
          <p:cNvSpPr txBox="1">
            <a:spLocks noChangeArrowheads="1"/>
          </p:cNvSpPr>
          <p:nvPr>
            <p:custDataLst>
              <p:tags r:id="rId3"/>
            </p:custDataLst>
          </p:nvPr>
        </p:nvSpPr>
        <p:spPr bwMode="auto">
          <a:xfrm>
            <a:off x="0" y="533400"/>
            <a:ext cx="5257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50000"/>
              </a:spcBef>
              <a:buFontTx/>
              <a:buNone/>
            </a:pPr>
            <a:r>
              <a:rPr lang="en-US" altLang="en-US" sz="4000" b="1" dirty="0">
                <a:latin typeface="+mj-lt"/>
              </a:rPr>
              <a:t>Life in Zimbabwe’s Hyperinflation</a:t>
            </a:r>
          </a:p>
        </p:txBody>
      </p:sp>
      <p:pic>
        <p:nvPicPr>
          <p:cNvPr id="13317" name="Picture 5">
            <a:extLst>
              <a:ext uri="{FF2B5EF4-FFF2-40B4-BE49-F238E27FC236}">
                <a16:creationId xmlns:a16="http://schemas.microsoft.com/office/drawing/2014/main" id="{600CD475-AB6F-479A-9A45-4EA4169F1DE0}"/>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5316538" y="0"/>
            <a:ext cx="3840162" cy="686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6194B60-0168-4723-8872-868754783633}"/>
              </a:ext>
            </a:extLst>
          </p:cNvPr>
          <p:cNvSpPr>
            <a:spLocks noGrp="1"/>
          </p:cNvSpPr>
          <p:nvPr>
            <p:ph type="sldNum" sz="quarter" idx="12"/>
          </p:nvPr>
        </p:nvSpPr>
        <p:spPr/>
        <p:txBody>
          <a:bodyPr/>
          <a:lstStyle/>
          <a:p>
            <a:pPr>
              <a:defRPr/>
            </a:pPr>
            <a:fld id="{34D6A8A7-5109-4035-A6F9-3284B529B11C}" type="slidenum">
              <a:rPr lang="en-US" smtClean="0"/>
              <a:pPr>
                <a:defRPr/>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764D-BC2E-4C15-BDE0-BC6CF039CAB1}"/>
              </a:ext>
            </a:extLst>
          </p:cNvPr>
          <p:cNvSpPr>
            <a:spLocks noGrp="1"/>
          </p:cNvSpPr>
          <p:nvPr>
            <p:ph type="title"/>
          </p:nvPr>
        </p:nvSpPr>
        <p:spPr/>
        <p:txBody>
          <a:bodyPr/>
          <a:lstStyle/>
          <a:p>
            <a:r>
              <a:rPr lang="en-US" sz="4000" b="1" dirty="0"/>
              <a:t>Inflation in the United States:</a:t>
            </a:r>
            <a:br>
              <a:rPr lang="en-US" sz="4000" b="1" dirty="0"/>
            </a:br>
            <a:r>
              <a:rPr lang="en-US" sz="4000" b="1" dirty="0"/>
              <a:t>1970–2021</a:t>
            </a:r>
            <a:endParaRPr lang="en-AU" sz="4000" b="1" dirty="0"/>
          </a:p>
        </p:txBody>
      </p:sp>
      <p:sp>
        <p:nvSpPr>
          <p:cNvPr id="4" name="Slide Number Placeholder 3">
            <a:extLst>
              <a:ext uri="{FF2B5EF4-FFF2-40B4-BE49-F238E27FC236}">
                <a16:creationId xmlns:a16="http://schemas.microsoft.com/office/drawing/2014/main" id="{D262264F-22FA-4216-AA27-27200DD03D5D}"/>
              </a:ext>
            </a:extLst>
          </p:cNvPr>
          <p:cNvSpPr>
            <a:spLocks noGrp="1"/>
          </p:cNvSpPr>
          <p:nvPr>
            <p:ph type="sldNum" sz="quarter" idx="12"/>
          </p:nvPr>
        </p:nvSpPr>
        <p:spPr/>
        <p:txBody>
          <a:bodyPr/>
          <a:lstStyle/>
          <a:p>
            <a:pPr>
              <a:defRPr/>
            </a:pPr>
            <a:fld id="{34D6A8A7-5109-4035-A6F9-3284B529B11C}" type="slidenum">
              <a:rPr lang="en-US" smtClean="0"/>
              <a:pPr>
                <a:defRPr/>
              </a:pPr>
              <a:t>5</a:t>
            </a:fld>
            <a:endParaRPr lang="en-US"/>
          </a:p>
        </p:txBody>
      </p:sp>
      <p:pic>
        <p:nvPicPr>
          <p:cNvPr id="3" name="Picture 2">
            <a:extLst>
              <a:ext uri="{FF2B5EF4-FFF2-40B4-BE49-F238E27FC236}">
                <a16:creationId xmlns:a16="http://schemas.microsoft.com/office/drawing/2014/main" id="{B72EF897-D093-49A5-8A0A-078082803001}"/>
              </a:ext>
            </a:extLst>
          </p:cNvPr>
          <p:cNvPicPr>
            <a:picLocks noChangeAspect="1"/>
          </p:cNvPicPr>
          <p:nvPr/>
        </p:nvPicPr>
        <p:blipFill>
          <a:blip r:embed="rId4"/>
          <a:stretch>
            <a:fillRect/>
          </a:stretch>
        </p:blipFill>
        <p:spPr>
          <a:xfrm>
            <a:off x="352095" y="1828800"/>
            <a:ext cx="8487105" cy="4048126"/>
          </a:xfrm>
          <a:prstGeom prst="rect">
            <a:avLst/>
          </a:prstGeom>
        </p:spPr>
      </p:pic>
      <p:sp>
        <p:nvSpPr>
          <p:cNvPr id="5" name="TextBox 4">
            <a:extLst>
              <a:ext uri="{FF2B5EF4-FFF2-40B4-BE49-F238E27FC236}">
                <a16:creationId xmlns:a16="http://schemas.microsoft.com/office/drawing/2014/main" id="{82199650-EC15-FC7C-02BA-891FEF7710FC}"/>
              </a:ext>
            </a:extLst>
          </p:cNvPr>
          <p:cNvSpPr txBox="1"/>
          <p:nvPr/>
        </p:nvSpPr>
        <p:spPr>
          <a:xfrm>
            <a:off x="838200" y="6096000"/>
            <a:ext cx="73152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Inflation rate over the last year: FRED</a:t>
            </a:r>
          </a:p>
        </p:txBody>
      </p:sp>
    </p:spTree>
    <p:extLst>
      <p:ext uri="{BB962C8B-B14F-4D97-AF65-F5344CB8AC3E}">
        <p14:creationId xmlns:p14="http://schemas.microsoft.com/office/powerpoint/2010/main" val="321416208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b="1" dirty="0"/>
              <a:t>Consumer Price Index </a:t>
            </a:r>
            <a:br>
              <a:rPr lang="en-US" altLang="en-US" b="1" dirty="0"/>
            </a:br>
            <a:r>
              <a:rPr lang="en-US" altLang="en-US" b="1" dirty="0"/>
              <a:t>(What’s in Your basket?)</a:t>
            </a:r>
          </a:p>
        </p:txBody>
      </p:sp>
      <p:sp>
        <p:nvSpPr>
          <p:cNvPr id="19458" name="Content Placeholder 2"/>
          <p:cNvSpPr>
            <a:spLocks noGrp="1"/>
          </p:cNvSpPr>
          <p:nvPr>
            <p:ph idx="1"/>
          </p:nvPr>
        </p:nvSpPr>
        <p:spPr>
          <a:xfrm>
            <a:off x="533400" y="1752600"/>
            <a:ext cx="8153400" cy="2895600"/>
          </a:xfrm>
        </p:spPr>
        <p:txBody>
          <a:bodyPr/>
          <a:lstStyle/>
          <a:p>
            <a:pPr marL="0" indent="0">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Consumer Price Index (CPI)</a:t>
            </a:r>
          </a:p>
          <a:p>
            <a:pPr lvl="1"/>
            <a:r>
              <a:rPr lang="en-US" altLang="en-US" dirty="0">
                <a:latin typeface="Times New Roman" panose="02020603050405020304" pitchFamily="18" charset="0"/>
                <a:cs typeface="Times New Roman" panose="02020603050405020304" pitchFamily="18" charset="0"/>
              </a:rPr>
              <a:t>A measure of the price level based on the consumption patterns of a               consumer</a:t>
            </a:r>
          </a:p>
          <a:p>
            <a:pPr lvl="2"/>
            <a:r>
              <a:rPr lang="en-US" altLang="en-US" dirty="0">
                <a:latin typeface="Times New Roman" panose="02020603050405020304" pitchFamily="18" charset="0"/>
                <a:cs typeface="Times New Roman" panose="02020603050405020304" pitchFamily="18" charset="0"/>
              </a:rPr>
              <a:t>Typical </a:t>
            </a:r>
            <a:r>
              <a:rPr lang="ja-JP" altLang="en-US" dirty="0">
                <a:latin typeface="Times New Roman" panose="02020603050405020304" pitchFamily="18" charset="0"/>
                <a:cs typeface="Times New Roman" panose="02020603050405020304" pitchFamily="18" charset="0"/>
              </a:rPr>
              <a:t>“</a:t>
            </a:r>
            <a:r>
              <a:rPr lang="en-US" altLang="ja-JP" dirty="0">
                <a:latin typeface="Times New Roman" panose="02020603050405020304" pitchFamily="18" charset="0"/>
                <a:cs typeface="Times New Roman" panose="02020603050405020304" pitchFamily="18" charset="0"/>
              </a:rPr>
              <a:t>basket</a:t>
            </a:r>
            <a:r>
              <a:rPr lang="ja-JP" altLang="en-US" dirty="0">
                <a:latin typeface="Times New Roman" panose="02020603050405020304" pitchFamily="18" charset="0"/>
                <a:cs typeface="Times New Roman" panose="02020603050405020304" pitchFamily="18" charset="0"/>
              </a:rPr>
              <a:t>”</a:t>
            </a:r>
            <a:r>
              <a:rPr lang="en-US" altLang="ja-JP" dirty="0">
                <a:latin typeface="Times New Roman" panose="02020603050405020304" pitchFamily="18" charset="0"/>
                <a:cs typeface="Times New Roman" panose="02020603050405020304" pitchFamily="18" charset="0"/>
              </a:rPr>
              <a:t> of goods and services</a:t>
            </a:r>
            <a:endParaRPr lang="en-US" altLang="en-US" dirty="0">
              <a:latin typeface="Times New Roman" panose="02020603050405020304" pitchFamily="18" charset="0"/>
              <a:cs typeface="Times New Roman" panose="02020603050405020304" pitchFamily="18" charset="0"/>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038600"/>
            <a:ext cx="23320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4225" y="4038600"/>
            <a:ext cx="200977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070350"/>
            <a:ext cx="4179888"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47A1BDE-8AEA-48B2-8857-3B2184781FE1}"/>
              </a:ext>
            </a:extLst>
          </p:cNvPr>
          <p:cNvSpPr>
            <a:spLocks noGrp="1"/>
          </p:cNvSpPr>
          <p:nvPr>
            <p:ph type="sldNum" sz="quarter" idx="12"/>
          </p:nvPr>
        </p:nvSpPr>
        <p:spPr/>
        <p:txBody>
          <a:bodyPr/>
          <a:lstStyle/>
          <a:p>
            <a:pPr>
              <a:defRPr/>
            </a:pPr>
            <a:fld id="{34D6A8A7-5109-4035-A6F9-3284B529B11C}" type="slidenum">
              <a:rPr lang="en-US" smtClean="0"/>
              <a:pPr>
                <a:defRPr/>
              </a:pPr>
              <a:t>6</a:t>
            </a:fld>
            <a:endParaRPr lang="en-US"/>
          </a:p>
        </p:txBody>
      </p:sp>
    </p:spTree>
    <p:extLst>
      <p:ext uri="{BB962C8B-B14F-4D97-AF65-F5344CB8AC3E}">
        <p14:creationId xmlns:p14="http://schemas.microsoft.com/office/powerpoint/2010/main" val="297029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B86-C9DD-4500-995A-C38CB9BFFEFB}"/>
              </a:ext>
            </a:extLst>
          </p:cNvPr>
          <p:cNvSpPr>
            <a:spLocks noGrp="1"/>
          </p:cNvSpPr>
          <p:nvPr>
            <p:ph type="title"/>
          </p:nvPr>
        </p:nvSpPr>
        <p:spPr>
          <a:xfrm>
            <a:off x="304800" y="274638"/>
            <a:ext cx="8610600" cy="1020762"/>
          </a:xfrm>
        </p:spPr>
        <p:txBody>
          <a:bodyPr/>
          <a:lstStyle/>
          <a:p>
            <a:r>
              <a:rPr lang="en-AU" sz="4000" b="1" dirty="0"/>
              <a:t>The CPI Market Basket, December 2021</a:t>
            </a:r>
          </a:p>
        </p:txBody>
      </p:sp>
      <p:sp>
        <p:nvSpPr>
          <p:cNvPr id="3" name="Slide Number Placeholder 2">
            <a:extLst>
              <a:ext uri="{FF2B5EF4-FFF2-40B4-BE49-F238E27FC236}">
                <a16:creationId xmlns:a16="http://schemas.microsoft.com/office/drawing/2014/main" id="{A6F6EDCF-43B7-4077-90E0-D839EB50441D}"/>
              </a:ext>
            </a:extLst>
          </p:cNvPr>
          <p:cNvSpPr>
            <a:spLocks noGrp="1"/>
          </p:cNvSpPr>
          <p:nvPr>
            <p:ph type="sldNum" sz="quarter" idx="12"/>
          </p:nvPr>
        </p:nvSpPr>
        <p:spPr/>
        <p:txBody>
          <a:bodyPr/>
          <a:lstStyle/>
          <a:p>
            <a:pPr>
              <a:defRPr/>
            </a:pPr>
            <a:fld id="{5C3AF5E6-0365-43B1-B04D-098EBF24D87F}" type="slidenum">
              <a:rPr lang="en-US" smtClean="0"/>
              <a:pPr>
                <a:defRPr/>
              </a:pPr>
              <a:t>7</a:t>
            </a:fld>
            <a:endParaRPr lang="en-US"/>
          </a:p>
        </p:txBody>
      </p:sp>
      <p:pic>
        <p:nvPicPr>
          <p:cNvPr id="4" name="Picture 3">
            <a:extLst>
              <a:ext uri="{FF2B5EF4-FFF2-40B4-BE49-F238E27FC236}">
                <a16:creationId xmlns:a16="http://schemas.microsoft.com/office/drawing/2014/main" id="{A56B9B8D-3573-4297-BA83-D856948D227B}"/>
              </a:ext>
            </a:extLst>
          </p:cNvPr>
          <p:cNvPicPr>
            <a:picLocks noChangeAspect="1"/>
          </p:cNvPicPr>
          <p:nvPr/>
        </p:nvPicPr>
        <p:blipFill>
          <a:blip r:embed="rId3"/>
          <a:stretch>
            <a:fillRect/>
          </a:stretch>
        </p:blipFill>
        <p:spPr>
          <a:xfrm>
            <a:off x="1295400" y="1425858"/>
            <a:ext cx="6400800" cy="5127342"/>
          </a:xfrm>
          <a:prstGeom prst="rect">
            <a:avLst/>
          </a:prstGeom>
        </p:spPr>
      </p:pic>
    </p:spTree>
    <p:extLst>
      <p:ext uri="{BB962C8B-B14F-4D97-AF65-F5344CB8AC3E}">
        <p14:creationId xmlns:p14="http://schemas.microsoft.com/office/powerpoint/2010/main" val="1696884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274638"/>
            <a:ext cx="8229600" cy="1325562"/>
          </a:xfrm>
        </p:spPr>
        <p:txBody>
          <a:bodyPr/>
          <a:lstStyle/>
          <a:p>
            <a:r>
              <a:rPr lang="en-US" altLang="en-US" sz="4000" b="1" dirty="0"/>
              <a:t>Price Changes in Consumer Goods &amp; Services in the USA, 1997-2022</a:t>
            </a:r>
          </a:p>
        </p:txBody>
      </p:sp>
      <p:sp>
        <p:nvSpPr>
          <p:cNvPr id="2" name="Slide Number Placeholder 1">
            <a:extLst>
              <a:ext uri="{FF2B5EF4-FFF2-40B4-BE49-F238E27FC236}">
                <a16:creationId xmlns:a16="http://schemas.microsoft.com/office/drawing/2014/main" id="{2502B1D5-68FB-482E-86C1-623ADF2D2F32}"/>
              </a:ext>
            </a:extLst>
          </p:cNvPr>
          <p:cNvSpPr>
            <a:spLocks noGrp="1"/>
          </p:cNvSpPr>
          <p:nvPr>
            <p:ph type="sldNum" sz="quarter" idx="12"/>
          </p:nvPr>
        </p:nvSpPr>
        <p:spPr/>
        <p:txBody>
          <a:bodyPr/>
          <a:lstStyle/>
          <a:p>
            <a:pPr>
              <a:defRPr/>
            </a:pPr>
            <a:fld id="{34D6A8A7-5109-4035-A6F9-3284B529B11C}" type="slidenum">
              <a:rPr lang="en-US" smtClean="0"/>
              <a:pPr>
                <a:defRPr/>
              </a:pPr>
              <a:t>8</a:t>
            </a:fld>
            <a:endParaRPr lang="en-US"/>
          </a:p>
        </p:txBody>
      </p:sp>
      <p:pic>
        <p:nvPicPr>
          <p:cNvPr id="5" name="Picture 4">
            <a:extLst>
              <a:ext uri="{FF2B5EF4-FFF2-40B4-BE49-F238E27FC236}">
                <a16:creationId xmlns:a16="http://schemas.microsoft.com/office/drawing/2014/main" id="{62DA1BF6-8CA5-7AC3-9095-C90BD22B3F3B}"/>
              </a:ext>
            </a:extLst>
          </p:cNvPr>
          <p:cNvPicPr>
            <a:picLocks noChangeAspect="1"/>
          </p:cNvPicPr>
          <p:nvPr/>
        </p:nvPicPr>
        <p:blipFill>
          <a:blip r:embed="rId3"/>
          <a:stretch>
            <a:fillRect/>
          </a:stretch>
        </p:blipFill>
        <p:spPr>
          <a:xfrm>
            <a:off x="1381441" y="1822226"/>
            <a:ext cx="6658640" cy="4761136"/>
          </a:xfrm>
          <a:prstGeom prst="rect">
            <a:avLst/>
          </a:prstGeom>
        </p:spPr>
      </p:pic>
    </p:spTree>
    <p:extLst>
      <p:ext uri="{BB962C8B-B14F-4D97-AF65-F5344CB8AC3E}">
        <p14:creationId xmlns:p14="http://schemas.microsoft.com/office/powerpoint/2010/main" val="2524036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357352" y="274638"/>
            <a:ext cx="8429295" cy="944562"/>
          </a:xfrm>
        </p:spPr>
        <p:txBody>
          <a:bodyPr/>
          <a:lstStyle/>
          <a:p>
            <a:r>
              <a:rPr lang="en-US" altLang="en-US" sz="4000" b="1" dirty="0"/>
              <a:t>Constructing the CPI</a:t>
            </a:r>
          </a:p>
        </p:txBody>
      </p:sp>
      <p:sp>
        <p:nvSpPr>
          <p:cNvPr id="2" name="Slide Number Placeholder 1">
            <a:extLst>
              <a:ext uri="{FF2B5EF4-FFF2-40B4-BE49-F238E27FC236}">
                <a16:creationId xmlns:a16="http://schemas.microsoft.com/office/drawing/2014/main" id="{9E2DE6D2-F46D-4CE2-B3D4-DD9360A4017A}"/>
              </a:ext>
            </a:extLst>
          </p:cNvPr>
          <p:cNvSpPr>
            <a:spLocks noGrp="1"/>
          </p:cNvSpPr>
          <p:nvPr>
            <p:ph type="sldNum" sz="quarter" idx="12"/>
          </p:nvPr>
        </p:nvSpPr>
        <p:spPr/>
        <p:txBody>
          <a:bodyPr/>
          <a:lstStyle/>
          <a:p>
            <a:pPr>
              <a:defRPr/>
            </a:pPr>
            <a:fld id="{34D6A8A7-5109-4035-A6F9-3284B529B11C}" type="slidenum">
              <a:rPr lang="en-US" smtClean="0"/>
              <a:pPr>
                <a:defRPr/>
              </a:pPr>
              <a:t>9</a:t>
            </a:fld>
            <a:endParaRPr lang="en-US"/>
          </a:p>
        </p:txBody>
      </p:sp>
      <p:pic>
        <p:nvPicPr>
          <p:cNvPr id="3" name="Picture 2">
            <a:extLst>
              <a:ext uri="{FF2B5EF4-FFF2-40B4-BE49-F238E27FC236}">
                <a16:creationId xmlns:a16="http://schemas.microsoft.com/office/drawing/2014/main" id="{785554A5-E2D2-4FD1-BBEF-1F25DC41D9B9}"/>
              </a:ext>
            </a:extLst>
          </p:cNvPr>
          <p:cNvPicPr>
            <a:picLocks noChangeAspect="1"/>
          </p:cNvPicPr>
          <p:nvPr/>
        </p:nvPicPr>
        <p:blipFill>
          <a:blip r:embed="rId3"/>
          <a:stretch>
            <a:fillRect/>
          </a:stretch>
        </p:blipFill>
        <p:spPr>
          <a:xfrm>
            <a:off x="838200" y="1400696"/>
            <a:ext cx="7467600" cy="4774158"/>
          </a:xfrm>
          <a:prstGeom prst="rect">
            <a:avLst/>
          </a:prstGeom>
        </p:spPr>
      </p:pic>
    </p:spTree>
    <p:extLst>
      <p:ext uri="{BB962C8B-B14F-4D97-AF65-F5344CB8AC3E}">
        <p14:creationId xmlns:p14="http://schemas.microsoft.com/office/powerpoint/2010/main" val="5204705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2828</TotalTime>
  <Words>1281</Words>
  <Application>Microsoft Macintosh PowerPoint</Application>
  <PresentationFormat>On-screen Show (4:3)</PresentationFormat>
  <Paragraphs>248</Paragraphs>
  <Slides>37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Comic Sans MS</vt:lpstr>
      <vt:lpstr>Times New Roman</vt:lpstr>
      <vt:lpstr>Office Theme</vt:lpstr>
      <vt:lpstr>Chapter 8: Inflation</vt:lpstr>
      <vt:lpstr>Big Questions</vt:lpstr>
      <vt:lpstr>Inflation</vt:lpstr>
      <vt:lpstr>PowerPoint Presentation</vt:lpstr>
      <vt:lpstr>Inflation in the United States: 1970–2021</vt:lpstr>
      <vt:lpstr>Consumer Price Index  (What’s in Your basket?)</vt:lpstr>
      <vt:lpstr>The CPI Market Basket, December 2021</vt:lpstr>
      <vt:lpstr>Price Changes in Consumer Goods &amp; Services in the USA, 1997-2022</vt:lpstr>
      <vt:lpstr>Constructing the CPI</vt:lpstr>
      <vt:lpstr>Inflation</vt:lpstr>
      <vt:lpstr>Classroom Example</vt:lpstr>
      <vt:lpstr>PowerPoint Presentation</vt:lpstr>
      <vt:lpstr>CPI and Inflation in the Long Run (1970-2021) </vt:lpstr>
      <vt:lpstr>Prices Don’t All Move Together</vt:lpstr>
      <vt:lpstr>How Accurate is the CPI?</vt:lpstr>
      <vt:lpstr>Traditional versus Chained CPI</vt:lpstr>
      <vt:lpstr>The Billion Prices Project</vt:lpstr>
      <vt:lpstr>Jeff Bezos</vt:lpstr>
      <vt:lpstr>PowerPoint Presentation</vt:lpstr>
      <vt:lpstr>Costs of Inflation </vt:lpstr>
      <vt:lpstr>1. Shoe-Leather Costs</vt:lpstr>
      <vt:lpstr>2. Money Illusion</vt:lpstr>
      <vt:lpstr>3. Menu Costs</vt:lpstr>
      <vt:lpstr>4. Future Price Level Uncertainty</vt:lpstr>
      <vt:lpstr>5. Wealth Distribution</vt:lpstr>
      <vt:lpstr>6. Price Confusion</vt:lpstr>
      <vt:lpstr>7. Tax Distortions</vt:lpstr>
      <vt:lpstr>Using the CPI to Compare Dollar Values Across Time</vt:lpstr>
      <vt:lpstr>How Cheap were the first  Super Bowl Tickets?</vt:lpstr>
      <vt:lpstr>PowerPoint Presentation</vt:lpstr>
      <vt:lpstr>The Main Cause of Inflation</vt:lpstr>
      <vt:lpstr>Equation of Exchange</vt:lpstr>
      <vt:lpstr>Equation of Exchange</vt:lpstr>
      <vt:lpstr>Inflation and Money Growth Rates, 1996-2016</vt:lpstr>
      <vt:lpstr>Other Causes of Inflation</vt:lpstr>
      <vt:lpstr>Cost Push Inflation (supply side)</vt:lpstr>
      <vt:lpstr>Demand Pull Inflation (demand side)</vt:lpstr>
    </vt:vector>
  </TitlesOfParts>
  <Company>College of the Liberal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14: Consumer Choice</dc:title>
  <dc:creator>Wayne Geerling</dc:creator>
  <cp:lastModifiedBy>Morales, Abdon</cp:lastModifiedBy>
  <cp:revision>190</cp:revision>
  <cp:lastPrinted>2022-10-17T04:07:51Z</cp:lastPrinted>
  <dcterms:created xsi:type="dcterms:W3CDTF">2012-11-19T16:22:26Z</dcterms:created>
  <dcterms:modified xsi:type="dcterms:W3CDTF">2024-02-01T17:26:19Z</dcterms:modified>
</cp:coreProperties>
</file>